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8" r:id="rId2"/>
    <p:sldId id="349" r:id="rId3"/>
    <p:sldId id="337" r:id="rId4"/>
    <p:sldId id="271" r:id="rId5"/>
    <p:sldId id="341" r:id="rId6"/>
    <p:sldId id="342" r:id="rId7"/>
    <p:sldId id="346" r:id="rId8"/>
    <p:sldId id="351" r:id="rId9"/>
    <p:sldId id="343" r:id="rId10"/>
    <p:sldId id="350" r:id="rId11"/>
    <p:sldId id="352" r:id="rId12"/>
    <p:sldId id="353" r:id="rId13"/>
    <p:sldId id="348" r:id="rId14"/>
    <p:sldId id="344" r:id="rId15"/>
    <p:sldId id="345" r:id="rId16"/>
    <p:sldId id="328" r:id="rId17"/>
    <p:sldId id="308" r:id="rId18"/>
    <p:sldId id="356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D7D31"/>
    <a:srgbClr val="5B9BD5"/>
    <a:srgbClr val="ED7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93" autoAdjust="0"/>
    <p:restoredTop sz="91696" autoAdjust="0"/>
  </p:normalViewPr>
  <p:slideViewPr>
    <p:cSldViewPr snapToGrid="0">
      <p:cViewPr>
        <p:scale>
          <a:sx n="125" d="100"/>
          <a:sy n="125" d="100"/>
        </p:scale>
        <p:origin x="72" y="-15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790" y="3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13D50-67BA-4F79-AFB2-38AABB0EBE4A}" type="datetimeFigureOut">
              <a:rPr lang="pl-PL" smtClean="0"/>
              <a:pPr/>
              <a:t>22.02.2023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39046-A06D-495A-BE06-55AC2DBDE6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1998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39046-A06D-495A-BE06-55AC2DBDE640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3416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39046-A06D-495A-BE06-55AC2DBDE640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3093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1292-BC96-4986-90FF-CCB0F0210E02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2663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CE6FA-E3AF-4E0C-864C-3D442B97C0A4}" type="datetime1">
              <a:rPr lang="pl-PL" smtClean="0"/>
              <a:pPr/>
              <a:t>22.02.2023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cwiczenia 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6102-EC07-4500-AD8A-F2023F9310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7607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9514-66E1-4A40-869B-CADE8A172C22}" type="datetime1">
              <a:rPr lang="pl-PL" smtClean="0"/>
              <a:pPr/>
              <a:t>22.02.2023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cwiczenia 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6102-EC07-4500-AD8A-F2023F9310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98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602F-D438-4B87-90E0-2358677C8292}" type="datetime1">
              <a:rPr lang="pl-PL" smtClean="0"/>
              <a:pPr/>
              <a:t>22.02.2023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cwiczenia 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6102-EC07-4500-AD8A-F2023F9310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785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6BD1-A89B-4EC3-AC7B-AFB8C75728DD}" type="datetime1">
              <a:rPr lang="pl-PL" smtClean="0"/>
              <a:pPr/>
              <a:t>22.02.2023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cwiczenia 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6102-EC07-4500-AD8A-F2023F9310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824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D3D4E-D59E-4ECF-9EAA-52338951A22B}" type="datetime1">
              <a:rPr lang="pl-PL" smtClean="0"/>
              <a:pPr/>
              <a:t>22.02.2023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cwiczenia 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6102-EC07-4500-AD8A-F2023F9310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8856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6405-8579-4169-8967-7836916498DA}" type="datetime1">
              <a:rPr lang="pl-PL" smtClean="0"/>
              <a:pPr/>
              <a:t>22.02.2023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cwiczenia 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6102-EC07-4500-AD8A-F2023F9310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8318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F616B-F521-411C-9825-8CD9ED80C670}" type="datetime1">
              <a:rPr lang="pl-PL" smtClean="0"/>
              <a:pPr/>
              <a:t>22.02.2023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cwiczenia 1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6102-EC07-4500-AD8A-F2023F9310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9081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1DAEA-1619-4515-9960-E437B32E505A}" type="datetime1">
              <a:rPr lang="pl-PL" smtClean="0"/>
              <a:pPr/>
              <a:t>22.02.2023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cwiczenia 1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6102-EC07-4500-AD8A-F2023F9310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6800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97B9-D05F-4997-AE43-D0B8A7277627}" type="datetime1">
              <a:rPr lang="pl-PL" smtClean="0"/>
              <a:pPr/>
              <a:t>22.02.2023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cwiczenia 1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6102-EC07-4500-AD8A-F2023F9310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7657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6969-5FE5-48E8-857F-50569988C73E}" type="datetime1">
              <a:rPr lang="pl-PL" smtClean="0"/>
              <a:pPr/>
              <a:t>22.02.2023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cwiczenia 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6102-EC07-4500-AD8A-F2023F9310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512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B5BD-B47D-4EDF-8A96-66DF3D9D0BE6}" type="datetime1">
              <a:rPr lang="pl-PL" smtClean="0"/>
              <a:pPr/>
              <a:t>22.02.2023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cwiczenia 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6102-EC07-4500-AD8A-F2023F9310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487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AC32D-3C36-4381-9CE6-C8FDBDF66756}" type="datetime1">
              <a:rPr lang="pl-PL" smtClean="0"/>
              <a:pPr/>
              <a:t>22.02.2023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cwiczenia 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36102-EC07-4500-AD8A-F2023F93106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966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1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1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45.png"/><Relationship Id="rId5" Type="http://schemas.openxmlformats.org/officeDocument/2006/relationships/image" Target="../media/image110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oleObject" Target="../embeddings/oleObject3.bin"/><Relationship Id="rId18" Type="http://schemas.openxmlformats.org/officeDocument/2006/relationships/image" Target="../media/image34.png"/><Relationship Id="rId7" Type="http://schemas.openxmlformats.org/officeDocument/2006/relationships/image" Target="../media/image290.png"/><Relationship Id="rId12" Type="http://schemas.openxmlformats.org/officeDocument/2006/relationships/image" Target="../media/image9.emf"/><Relationship Id="rId1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emf"/><Relationship Id="rId1" Type="http://schemas.openxmlformats.org/officeDocument/2006/relationships/tags" Target="../tags/tag8.xml"/><Relationship Id="rId6" Type="http://schemas.openxmlformats.org/officeDocument/2006/relationships/image" Target="../media/image1100.png"/><Relationship Id="rId11" Type="http://schemas.openxmlformats.org/officeDocument/2006/relationships/oleObject" Target="../embeddings/oleObject2.bin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32.png"/><Relationship Id="rId9" Type="http://schemas.openxmlformats.org/officeDocument/2006/relationships/image" Target="../media/image31.png"/><Relationship Id="rId1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130.png"/><Relationship Id="rId4" Type="http://schemas.openxmlformats.org/officeDocument/2006/relationships/image" Target="../media/image110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3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8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1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0.png"/><Relationship Id="rId5" Type="http://schemas.openxmlformats.org/officeDocument/2006/relationships/image" Target="../media/image110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7" Type="http://schemas.openxmlformats.org/officeDocument/2006/relationships/image" Target="../media/image111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tags" Target="../tags/tag5.xml"/><Relationship Id="rId6" Type="http://schemas.openxmlformats.org/officeDocument/2006/relationships/image" Target="../media/image100.png"/><Relationship Id="rId11" Type="http://schemas.openxmlformats.org/officeDocument/2006/relationships/image" Target="../media/image16.png"/><Relationship Id="rId5" Type="http://schemas.openxmlformats.org/officeDocument/2006/relationships/image" Target="../media/image110.png"/><Relationship Id="rId15" Type="http://schemas.openxmlformats.org/officeDocument/2006/relationships/image" Target="../media/image20.png"/><Relationship Id="rId10" Type="http://schemas.openxmlformats.org/officeDocument/2006/relationships/image" Target="../media/image80.png"/><Relationship Id="rId19" Type="http://schemas.openxmlformats.org/officeDocument/2006/relationships/image" Target="../media/image24.png"/><Relationship Id="rId9" Type="http://schemas.openxmlformats.org/officeDocument/2006/relationships/image" Target="../media/image13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D7A9A96-2C92-4F8B-BECA-BDB0721C17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981" t="10691" r="10420" b="32112"/>
          <a:stretch/>
        </p:blipFill>
        <p:spPr>
          <a:xfrm>
            <a:off x="0" y="0"/>
            <a:ext cx="12192000" cy="6868679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51564" y="4209408"/>
            <a:ext cx="10515600" cy="23063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b="1" dirty="0">
                <a:solidFill>
                  <a:schemeClr val="bg1"/>
                </a:solidFill>
              </a:rPr>
              <a:t>dr hab. inż. Krzysztof Durka</a:t>
            </a:r>
          </a:p>
          <a:p>
            <a:pPr marL="0" indent="0" algn="ctr">
              <a:buNone/>
            </a:pPr>
            <a:r>
              <a:rPr lang="pl-PL" sz="3600" dirty="0">
                <a:solidFill>
                  <a:schemeClr val="bg1"/>
                </a:solidFill>
              </a:rPr>
              <a:t>Gmach Chemii, pok. 35</a:t>
            </a:r>
          </a:p>
          <a:p>
            <a:pPr marL="0" indent="0" algn="ctr">
              <a:buNone/>
            </a:pPr>
            <a:r>
              <a:rPr lang="pl-PL" sz="3600" dirty="0">
                <a:solidFill>
                  <a:schemeClr val="bg1"/>
                </a:solidFill>
              </a:rPr>
              <a:t>Konsultacje: poniedziałek 10.15-12.00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A46606DC-4EC0-481D-A554-CD616789423C}"/>
              </a:ext>
            </a:extLst>
          </p:cNvPr>
          <p:cNvSpPr/>
          <p:nvPr/>
        </p:nvSpPr>
        <p:spPr>
          <a:xfrm>
            <a:off x="3957780" y="214087"/>
            <a:ext cx="444102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</a:rPr>
              <a:t>METODY SPEKTROSKOPOWE</a:t>
            </a:r>
          </a:p>
          <a:p>
            <a:pPr algn="ctr"/>
            <a:r>
              <a:rPr lang="pl-PL" sz="2800" b="1" dirty="0">
                <a:solidFill>
                  <a:srgbClr val="FF0000"/>
                </a:solidFill>
              </a:rPr>
              <a:t>Ćwiczenia rachunkowe 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210D3F88-26D1-40D1-9519-CB246EB7A3DD}"/>
              </a:ext>
            </a:extLst>
          </p:cNvPr>
          <p:cNvSpPr txBox="1"/>
          <p:nvPr/>
        </p:nvSpPr>
        <p:spPr>
          <a:xfrm>
            <a:off x="3681099" y="1168194"/>
            <a:ext cx="57278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1. Promieniowanie elektromagnetyczne</a:t>
            </a:r>
            <a:endParaRPr lang="pl-P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53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Prostokąt 3">
                <a:extLst>
                  <a:ext uri="{FF2B5EF4-FFF2-40B4-BE49-F238E27FC236}">
                    <a16:creationId xmlns:a16="http://schemas.microsoft.com/office/drawing/2014/main" id="{C86F876F-510E-49CB-A43D-7F6C4005004B}"/>
                  </a:ext>
                </a:extLst>
              </p:cNvPr>
              <p:cNvSpPr/>
              <p:nvPr/>
            </p:nvSpPr>
            <p:spPr>
              <a:xfrm>
                <a:off x="7307977" y="577885"/>
                <a:ext cx="2908255" cy="631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sz="2400" b="1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pl-PL" sz="24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𝒉𝒄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den>
                    </m:f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l-PL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</m:t>
                    </m:r>
                    <m:r>
                      <m:rPr>
                        <m:sty m:val="p"/>
                      </m:rPr>
                      <a:rPr lang="el-G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ν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𝒉𝒄</m:t>
                    </m:r>
                    <m:acc>
                      <m:accPr>
                        <m:chr m:val="̅"/>
                        <m:ctrlPr>
                          <a:rPr lang="pl-PL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𝛎</m:t>
                        </m:r>
                      </m:e>
                    </m:acc>
                  </m:oMath>
                </a14:m>
                <a:endParaRPr lang="pl-PL" sz="24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Prostokąt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86F876F-510E-49CB-A43D-7F6C400500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977" y="577885"/>
                <a:ext cx="2908255" cy="631648"/>
              </a:xfrm>
              <a:prstGeom prst="rect">
                <a:avLst/>
              </a:prstGeom>
              <a:blipFill>
                <a:blip r:embed="rId5"/>
                <a:stretch>
                  <a:fillRect l="-3354" b="-77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rostokąt 4">
            <a:extLst>
              <a:ext uri="{FF2B5EF4-FFF2-40B4-BE49-F238E27FC236}">
                <a16:creationId xmlns:a16="http://schemas.microsoft.com/office/drawing/2014/main" id="{F8FE88AE-2985-4082-9267-BEC005F0F65B}"/>
              </a:ext>
            </a:extLst>
          </p:cNvPr>
          <p:cNvSpPr/>
          <p:nvPr/>
        </p:nvSpPr>
        <p:spPr>
          <a:xfrm>
            <a:off x="6998974" y="577885"/>
            <a:ext cx="3308808" cy="6636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36E26BC-D3FB-48CD-8B4C-6D78814FD2F3}"/>
              </a:ext>
            </a:extLst>
          </p:cNvPr>
          <p:cNvSpPr txBox="1"/>
          <p:nvPr/>
        </p:nvSpPr>
        <p:spPr>
          <a:xfrm>
            <a:off x="557784" y="438912"/>
            <a:ext cx="531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Spektroskopia – promieniowanie elektromagnetyczne</a:t>
            </a:r>
            <a:endParaRPr lang="en-GB" b="1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59D5DB7-EF21-47F6-9384-D599FD3E8811}"/>
              </a:ext>
            </a:extLst>
          </p:cNvPr>
          <p:cNvSpPr txBox="1"/>
          <p:nvPr/>
        </p:nvSpPr>
        <p:spPr>
          <a:xfrm>
            <a:off x="663965" y="1175744"/>
            <a:ext cx="3285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/>
              <a:t>Spektroskopia IR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F27EEED-C7C4-4363-8F79-1E2922004FD7}"/>
              </a:ext>
            </a:extLst>
          </p:cNvPr>
          <p:cNvSpPr txBox="1"/>
          <p:nvPr/>
        </p:nvSpPr>
        <p:spPr>
          <a:xfrm>
            <a:off x="721350" y="1697308"/>
            <a:ext cx="3179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/>
              <a:t>400 – 4000 cm</a:t>
            </a:r>
            <a:r>
              <a:rPr lang="pl-PL" sz="3600" baseline="30000" dirty="0"/>
              <a:t>-1</a:t>
            </a:r>
          </a:p>
        </p:txBody>
      </p:sp>
      <p:pic>
        <p:nvPicPr>
          <p:cNvPr id="33" name="Picture 2" descr="C:\Users\Dominik\Desktop\cbook (2).png">
            <a:extLst>
              <a:ext uri="{FF2B5EF4-FFF2-40B4-BE49-F238E27FC236}">
                <a16:creationId xmlns:a16="http://schemas.microsoft.com/office/drawing/2014/main" id="{F43E9DB9-8EE3-4AF4-9CBF-AC293652C0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/>
          <a:srcRect t="5391" b="4735"/>
          <a:stretch/>
        </p:blipFill>
        <p:spPr bwMode="auto">
          <a:xfrm>
            <a:off x="4451569" y="1869156"/>
            <a:ext cx="7740431" cy="4173987"/>
          </a:xfrm>
          <a:prstGeom prst="rect">
            <a:avLst/>
          </a:prstGeom>
          <a:noFill/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36BFEC24-A270-42B5-89EF-D2F831B9EDDE}"/>
              </a:ext>
            </a:extLst>
          </p:cNvPr>
          <p:cNvSpPr txBox="1"/>
          <p:nvPr/>
        </p:nvSpPr>
        <p:spPr>
          <a:xfrm>
            <a:off x="4451569" y="1479782"/>
            <a:ext cx="1922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Transmitancja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D0D6ED9F-9B29-463A-8943-1CA31FE03E03}"/>
              </a:ext>
            </a:extLst>
          </p:cNvPr>
          <p:cNvSpPr txBox="1"/>
          <p:nvPr/>
        </p:nvSpPr>
        <p:spPr>
          <a:xfrm>
            <a:off x="7233657" y="6063192"/>
            <a:ext cx="2656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Liczba falowa (cm</a:t>
            </a:r>
            <a:r>
              <a:rPr lang="pl-PL" sz="2400" baseline="30000" dirty="0"/>
              <a:t>-1</a:t>
            </a:r>
            <a:r>
              <a:rPr lang="pl-PL" sz="2400" dirty="0"/>
              <a:t>)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22408FE-507F-40C6-AF81-B25D549874CB}"/>
              </a:ext>
            </a:extLst>
          </p:cNvPr>
          <p:cNvSpPr txBox="1"/>
          <p:nvPr/>
        </p:nvSpPr>
        <p:spPr>
          <a:xfrm>
            <a:off x="7856455" y="1407491"/>
            <a:ext cx="1410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Widmo IR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52178F0-1C99-4D0E-9118-01C2ACC41E5A}"/>
              </a:ext>
            </a:extLst>
          </p:cNvPr>
          <p:cNvSpPr txBox="1"/>
          <p:nvPr/>
        </p:nvSpPr>
        <p:spPr>
          <a:xfrm>
            <a:off x="170205" y="2911189"/>
            <a:ext cx="45415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dirty="0"/>
              <a:t>Wnika z przejść pomiędzy poziomami oscylacyjnymi.</a:t>
            </a:r>
          </a:p>
          <a:p>
            <a:pPr marL="342900" indent="-342900">
              <a:buAutoNum type="arabicPeriod"/>
            </a:pPr>
            <a:r>
              <a:rPr lang="pl-PL" dirty="0"/>
              <a:t>Musi następować zmiana momentu dipolowego podczas drgania</a:t>
            </a:r>
          </a:p>
          <a:p>
            <a:pPr marL="342900" indent="-342900">
              <a:buAutoNum type="arabicPeriod"/>
            </a:pPr>
            <a:r>
              <a:rPr lang="pl-PL" dirty="0"/>
              <a:t>Poszczególne pasma są charakterystyczne dla danych grup funkcyjnych – można określić jakie grupy funkcyjne wchodzą w skład cząsteczki</a:t>
            </a:r>
          </a:p>
          <a:p>
            <a:pPr marL="342900" indent="-342900">
              <a:buAutoNum type="arabicPeriod"/>
            </a:pPr>
            <a:r>
              <a:rPr lang="pl-PL" dirty="0"/>
              <a:t>Obecnie rzadziej wykorzystywane w analizie związków organicznych (metody NMR są bardziej skuteczne), ale umożliwiają badania ciał stałych/kompozytów/polimerów 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071BADF-F6D5-4C3E-8B0F-29782E53F21B}"/>
              </a:ext>
            </a:extLst>
          </p:cNvPr>
          <p:cNvSpPr txBox="1"/>
          <p:nvPr/>
        </p:nvSpPr>
        <p:spPr>
          <a:xfrm>
            <a:off x="1570398" y="2258082"/>
            <a:ext cx="148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002060"/>
                </a:solidFill>
              </a:rPr>
              <a:t>Ćwiczenia 3-6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4821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Prostokąt 3">
                <a:extLst>
                  <a:ext uri="{FF2B5EF4-FFF2-40B4-BE49-F238E27FC236}">
                    <a16:creationId xmlns:a16="http://schemas.microsoft.com/office/drawing/2014/main" id="{C86F876F-510E-49CB-A43D-7F6C4005004B}"/>
                  </a:ext>
                </a:extLst>
              </p:cNvPr>
              <p:cNvSpPr/>
              <p:nvPr/>
            </p:nvSpPr>
            <p:spPr>
              <a:xfrm>
                <a:off x="7307977" y="577885"/>
                <a:ext cx="2908255" cy="631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sz="2400" b="1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pl-PL" sz="24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𝒉𝒄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den>
                    </m:f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l-PL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</m:t>
                    </m:r>
                    <m:r>
                      <m:rPr>
                        <m:sty m:val="p"/>
                      </m:rPr>
                      <a:rPr lang="el-G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ν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𝒉𝒄</m:t>
                    </m:r>
                    <m:acc>
                      <m:accPr>
                        <m:chr m:val="̅"/>
                        <m:ctrlPr>
                          <a:rPr lang="pl-PL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𝛎</m:t>
                        </m:r>
                      </m:e>
                    </m:acc>
                  </m:oMath>
                </a14:m>
                <a:endParaRPr lang="pl-PL" sz="24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Prostokąt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86F876F-510E-49CB-A43D-7F6C400500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977" y="577885"/>
                <a:ext cx="2908255" cy="631648"/>
              </a:xfrm>
              <a:prstGeom prst="rect">
                <a:avLst/>
              </a:prstGeom>
              <a:blipFill>
                <a:blip r:embed="rId4"/>
                <a:stretch>
                  <a:fillRect l="-3354" b="-77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rostokąt 4">
            <a:extLst>
              <a:ext uri="{FF2B5EF4-FFF2-40B4-BE49-F238E27FC236}">
                <a16:creationId xmlns:a16="http://schemas.microsoft.com/office/drawing/2014/main" id="{F8FE88AE-2985-4082-9267-BEC005F0F65B}"/>
              </a:ext>
            </a:extLst>
          </p:cNvPr>
          <p:cNvSpPr/>
          <p:nvPr/>
        </p:nvSpPr>
        <p:spPr>
          <a:xfrm>
            <a:off x="6998974" y="577885"/>
            <a:ext cx="3308808" cy="6636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36E26BC-D3FB-48CD-8B4C-6D78814FD2F3}"/>
              </a:ext>
            </a:extLst>
          </p:cNvPr>
          <p:cNvSpPr txBox="1"/>
          <p:nvPr/>
        </p:nvSpPr>
        <p:spPr>
          <a:xfrm>
            <a:off x="557784" y="438912"/>
            <a:ext cx="531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Spektroskopia – promieniowanie elektromagnetyczne</a:t>
            </a:r>
            <a:endParaRPr lang="en-GB" b="1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8289AF3-85AB-4C78-AC57-F5A60E98FF24}"/>
              </a:ext>
            </a:extLst>
          </p:cNvPr>
          <p:cNvSpPr txBox="1"/>
          <p:nvPr/>
        </p:nvSpPr>
        <p:spPr>
          <a:xfrm>
            <a:off x="147018" y="1558836"/>
            <a:ext cx="111610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Aft>
                <a:spcPts val="0"/>
              </a:spcAft>
            </a:pPr>
            <a:r>
              <a:rPr lang="pl-PL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(c) Próbka wody znalazła się w zewnętrznym polu magnetycznym o mocy 14.1 T. Za pomocą spektrometru NMR zaobserwowano sygnał o częstości 42.6 MHz. Jakiej długości fali i jakiej energii odpowiada ten sygnał?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EEA5CDBF-2449-4BDE-945C-78B6820EBC26}"/>
                  </a:ext>
                </a:extLst>
              </p:cNvPr>
              <p:cNvSpPr txBox="1"/>
              <p:nvPr/>
            </p:nvSpPr>
            <p:spPr>
              <a:xfrm>
                <a:off x="3444653" y="3152422"/>
                <a:ext cx="5069427" cy="10025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pl-PL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  <m:r>
                        <a:rPr lang="pl-PL" sz="28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l-PL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l-PL" sz="2800" i="1" smtClean="0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pl-PL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sz="28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l-PL" sz="28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p>
                          </m:sSup>
                        </m:num>
                        <m:den>
                          <m:r>
                            <a:rPr lang="pl-PL" sz="2800" i="1">
                              <a:latin typeface="Cambria Math" panose="02040503050406030204" pitchFamily="18" charset="0"/>
                            </a:rPr>
                            <m:t>42,6∙</m:t>
                          </m:r>
                          <m:sSup>
                            <m:sSupPr>
                              <m:ctrlPr>
                                <a:rPr lang="pl-PL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sz="28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l-PL" sz="28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r>
                        <a:rPr lang="pl-PL" sz="2800" i="1">
                          <a:latin typeface="Cambria Math" panose="02040503050406030204" pitchFamily="18" charset="0"/>
                        </a:rPr>
                        <m:t>=7 </m:t>
                      </m:r>
                      <m:r>
                        <a:rPr lang="pl-PL" sz="28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l-PL" sz="2800" dirty="0"/>
              </a:p>
            </p:txBody>
          </p:sp>
        </mc:Choice>
        <mc:Fallback xmlns="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EEA5CDBF-2449-4BDE-945C-78B6820EB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653" y="3152422"/>
                <a:ext cx="5069427" cy="10025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0680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Prostokąt 3">
                <a:extLst>
                  <a:ext uri="{FF2B5EF4-FFF2-40B4-BE49-F238E27FC236}">
                    <a16:creationId xmlns:a16="http://schemas.microsoft.com/office/drawing/2014/main" id="{C86F876F-510E-49CB-A43D-7F6C4005004B}"/>
                  </a:ext>
                </a:extLst>
              </p:cNvPr>
              <p:cNvSpPr/>
              <p:nvPr/>
            </p:nvSpPr>
            <p:spPr>
              <a:xfrm>
                <a:off x="7307977" y="577885"/>
                <a:ext cx="2908255" cy="631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sz="2400" b="1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pl-PL" sz="24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𝒉𝒄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den>
                    </m:f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l-PL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</m:t>
                    </m:r>
                    <m:r>
                      <m:rPr>
                        <m:sty m:val="p"/>
                      </m:rPr>
                      <a:rPr lang="el-G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ν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𝒉𝒄</m:t>
                    </m:r>
                    <m:acc>
                      <m:accPr>
                        <m:chr m:val="̅"/>
                        <m:ctrlPr>
                          <a:rPr lang="pl-PL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𝛎</m:t>
                        </m:r>
                      </m:e>
                    </m:acc>
                  </m:oMath>
                </a14:m>
                <a:endParaRPr lang="pl-PL" sz="24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Prostokąt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86F876F-510E-49CB-A43D-7F6C400500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977" y="577885"/>
                <a:ext cx="2908255" cy="631648"/>
              </a:xfrm>
              <a:prstGeom prst="rect">
                <a:avLst/>
              </a:prstGeom>
              <a:blipFill>
                <a:blip r:embed="rId4"/>
                <a:stretch>
                  <a:fillRect l="-3354" b="-77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rostokąt 4">
            <a:extLst>
              <a:ext uri="{FF2B5EF4-FFF2-40B4-BE49-F238E27FC236}">
                <a16:creationId xmlns:a16="http://schemas.microsoft.com/office/drawing/2014/main" id="{F8FE88AE-2985-4082-9267-BEC005F0F65B}"/>
              </a:ext>
            </a:extLst>
          </p:cNvPr>
          <p:cNvSpPr/>
          <p:nvPr/>
        </p:nvSpPr>
        <p:spPr>
          <a:xfrm>
            <a:off x="6998974" y="577885"/>
            <a:ext cx="3308808" cy="6636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36E26BC-D3FB-48CD-8B4C-6D78814FD2F3}"/>
              </a:ext>
            </a:extLst>
          </p:cNvPr>
          <p:cNvSpPr txBox="1"/>
          <p:nvPr/>
        </p:nvSpPr>
        <p:spPr>
          <a:xfrm>
            <a:off x="557784" y="438912"/>
            <a:ext cx="531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Spektroskopia – promieniowanie elektromagnetyczne</a:t>
            </a:r>
            <a:endParaRPr lang="en-GB" b="1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0CB4ED0-C074-40F5-A190-B76C4C32D52F}"/>
              </a:ext>
            </a:extLst>
          </p:cNvPr>
          <p:cNvSpPr txBox="1"/>
          <p:nvPr/>
        </p:nvSpPr>
        <p:spPr>
          <a:xfrm>
            <a:off x="147018" y="2819383"/>
            <a:ext cx="41351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dirty="0"/>
              <a:t>Próbka umieszczona w polu magnetycznym.</a:t>
            </a:r>
          </a:p>
          <a:p>
            <a:pPr marL="342900" indent="-342900">
              <a:buAutoNum type="arabicPeriod"/>
            </a:pPr>
            <a:r>
              <a:rPr lang="pl-PL" dirty="0"/>
              <a:t>Przejścia pomiędzy poziomami spinowymi jąder atomowych.</a:t>
            </a:r>
          </a:p>
          <a:p>
            <a:pPr marL="342900" indent="-342900">
              <a:buAutoNum type="arabicPeriod"/>
            </a:pPr>
            <a:r>
              <a:rPr lang="pl-PL" dirty="0"/>
              <a:t>Położenia zależne od rodzaju pola – ale dla ujednolicenia wprowadzono skalę odniesienia.</a:t>
            </a:r>
          </a:p>
          <a:p>
            <a:pPr marL="342900" indent="-342900">
              <a:buAutoNum type="arabicPeriod"/>
            </a:pPr>
            <a:r>
              <a:rPr lang="pl-PL" dirty="0"/>
              <a:t>Widmo dobrze odzwierciedla strukturę związku organicznego – bardzo dobre narzędzie do analizy (głównie jednak badania </a:t>
            </a:r>
            <a:r>
              <a:rPr lang="pl-PL" u="sng" dirty="0"/>
              <a:t>w roztworze</a:t>
            </a:r>
            <a:r>
              <a:rPr lang="pl-PL" dirty="0"/>
              <a:t>).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F926FC5-5A05-4603-996D-BA0434B1A777}"/>
              </a:ext>
            </a:extLst>
          </p:cNvPr>
          <p:cNvSpPr txBox="1"/>
          <p:nvPr/>
        </p:nvSpPr>
        <p:spPr>
          <a:xfrm>
            <a:off x="393059" y="1112297"/>
            <a:ext cx="40285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dirty="0"/>
              <a:t>Spektroskopia NMR</a:t>
            </a:r>
          </a:p>
        </p:txBody>
      </p:sp>
      <p:pic>
        <p:nvPicPr>
          <p:cNvPr id="13" name="Obraz 12" descr="Obraz zawierający jasne, ciemny&#10;&#10;Opis wygenerowany automatycznie">
            <a:extLst>
              <a:ext uri="{FF2B5EF4-FFF2-40B4-BE49-F238E27FC236}">
                <a16:creationId xmlns:a16="http://schemas.microsoft.com/office/drawing/2014/main" id="{6788D2EC-2911-4808-8C79-002C2FA868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758" y="1913150"/>
            <a:ext cx="7304888" cy="4873730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5B44E4F1-5E68-4DE4-85FE-B39AEA3FB79F}"/>
              </a:ext>
            </a:extLst>
          </p:cNvPr>
          <p:cNvSpPr txBox="1"/>
          <p:nvPr/>
        </p:nvSpPr>
        <p:spPr>
          <a:xfrm>
            <a:off x="717212" y="1611751"/>
            <a:ext cx="299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/>
              <a:t>10 – 1000 MHz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AED5B042-BA89-46E0-A7AB-4A59B65ABD59}"/>
              </a:ext>
            </a:extLst>
          </p:cNvPr>
          <p:cNvSpPr txBox="1"/>
          <p:nvPr/>
        </p:nvSpPr>
        <p:spPr>
          <a:xfrm>
            <a:off x="1414261" y="2135263"/>
            <a:ext cx="160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002060"/>
                </a:solidFill>
              </a:rPr>
              <a:t>Ćwiczenia 7-13</a:t>
            </a:r>
          </a:p>
        </p:txBody>
      </p:sp>
    </p:spTree>
    <p:extLst>
      <p:ext uri="{BB962C8B-B14F-4D97-AF65-F5344CB8AC3E}">
        <p14:creationId xmlns:p14="http://schemas.microsoft.com/office/powerpoint/2010/main" val="1325472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31B90B6D-6D43-464B-8B30-22BE0A705354}"/>
              </a:ext>
            </a:extLst>
          </p:cNvPr>
          <p:cNvSpPr/>
          <p:nvPr/>
        </p:nvSpPr>
        <p:spPr>
          <a:xfrm>
            <a:off x="469211" y="1572807"/>
            <a:ext cx="101650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Aft>
                <a:spcPts val="0"/>
              </a:spcAft>
            </a:pPr>
            <a:r>
              <a:rPr lang="pl-PL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Zadanie 1.1. </a:t>
            </a:r>
            <a:endParaRPr lang="pl-PL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just"/>
            <a:r>
              <a:rPr lang="pl-PL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(d)* Uderzenie elektronu w powierzchnię anody miedzianej spowodowało wybicie elektronu powłoki K. Przejście elektronu z powłoki L na powłokę K powoduje emisję promieniowania o energii 8.05 </a:t>
            </a:r>
            <a:r>
              <a:rPr lang="pl-PL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keV</a:t>
            </a:r>
            <a:r>
              <a:rPr lang="pl-PL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Oblicz długość fali promieniowania. Do jakiego rodzaju zaklasyfikujesz to promieniowanie i do czego możesz je wykorzystać?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rostokąt 3">
                <a:extLst>
                  <a:ext uri="{FF2B5EF4-FFF2-40B4-BE49-F238E27FC236}">
                    <a16:creationId xmlns:a16="http://schemas.microsoft.com/office/drawing/2014/main" id="{C86F876F-510E-49CB-A43D-7F6C4005004B}"/>
                  </a:ext>
                </a:extLst>
              </p:cNvPr>
              <p:cNvSpPr/>
              <p:nvPr/>
            </p:nvSpPr>
            <p:spPr>
              <a:xfrm>
                <a:off x="7307977" y="577885"/>
                <a:ext cx="2908255" cy="631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sz="2400" b="1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pl-PL" sz="24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𝒉𝒄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den>
                    </m:f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l-PL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</m:t>
                    </m:r>
                    <m:r>
                      <m:rPr>
                        <m:sty m:val="p"/>
                      </m:rPr>
                      <a:rPr lang="el-G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ν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𝒉𝒄</m:t>
                    </m:r>
                    <m:acc>
                      <m:accPr>
                        <m:chr m:val="̅"/>
                        <m:ctrlPr>
                          <a:rPr lang="pl-PL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𝛎</m:t>
                        </m:r>
                      </m:e>
                    </m:acc>
                  </m:oMath>
                </a14:m>
                <a:endParaRPr lang="pl-PL" sz="24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Prostokąt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86F876F-510E-49CB-A43D-7F6C400500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977" y="577885"/>
                <a:ext cx="2908255" cy="631648"/>
              </a:xfrm>
              <a:prstGeom prst="rect">
                <a:avLst/>
              </a:prstGeom>
              <a:blipFill>
                <a:blip r:embed="rId5"/>
                <a:stretch>
                  <a:fillRect l="-3354" b="-77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rostokąt 4">
            <a:extLst>
              <a:ext uri="{FF2B5EF4-FFF2-40B4-BE49-F238E27FC236}">
                <a16:creationId xmlns:a16="http://schemas.microsoft.com/office/drawing/2014/main" id="{F8FE88AE-2985-4082-9267-BEC005F0F65B}"/>
              </a:ext>
            </a:extLst>
          </p:cNvPr>
          <p:cNvSpPr/>
          <p:nvPr/>
        </p:nvSpPr>
        <p:spPr>
          <a:xfrm>
            <a:off x="6998974" y="577885"/>
            <a:ext cx="3308808" cy="6636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36E26BC-D3FB-48CD-8B4C-6D78814FD2F3}"/>
              </a:ext>
            </a:extLst>
          </p:cNvPr>
          <p:cNvSpPr txBox="1"/>
          <p:nvPr/>
        </p:nvSpPr>
        <p:spPr>
          <a:xfrm>
            <a:off x="557784" y="438912"/>
            <a:ext cx="531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Spektroskopia – promieniowanie elektromagnetyczne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Prostokąt 8">
                <a:extLst>
                  <a:ext uri="{FF2B5EF4-FFF2-40B4-BE49-F238E27FC236}">
                    <a16:creationId xmlns:a16="http://schemas.microsoft.com/office/drawing/2014/main" id="{C3C23813-A3F6-4AD1-A618-9E727CB464CD}"/>
                  </a:ext>
                </a:extLst>
              </p:cNvPr>
              <p:cNvSpPr/>
              <p:nvPr/>
            </p:nvSpPr>
            <p:spPr>
              <a:xfrm>
                <a:off x="789969" y="3625960"/>
                <a:ext cx="774571" cy="496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pl-PL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𝒉𝒄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den>
                    </m:f>
                  </m:oMath>
                </a14:m>
                <a:endParaRPr lang="pl-P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Prostokąt 8">
                <a:extLst>
                  <a:ext uri="{FF2B5EF4-FFF2-40B4-BE49-F238E27FC236}">
                    <a16:creationId xmlns:a16="http://schemas.microsoft.com/office/drawing/2014/main" id="{C3C23813-A3F6-4AD1-A618-9E727CB464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969" y="3625960"/>
                <a:ext cx="774571" cy="496803"/>
              </a:xfrm>
              <a:prstGeom prst="rect">
                <a:avLst/>
              </a:prstGeom>
              <a:blipFill>
                <a:blip r:embed="rId6"/>
                <a:stretch>
                  <a:fillRect l="-7087" b="-617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rostokąt 9">
                <a:extLst>
                  <a:ext uri="{FF2B5EF4-FFF2-40B4-BE49-F238E27FC236}">
                    <a16:creationId xmlns:a16="http://schemas.microsoft.com/office/drawing/2014/main" id="{C95E8CD9-889A-49B1-BF49-582C557F35B9}"/>
                  </a:ext>
                </a:extLst>
              </p:cNvPr>
              <p:cNvSpPr/>
              <p:nvPr/>
            </p:nvSpPr>
            <p:spPr>
              <a:xfrm>
                <a:off x="1564540" y="3565143"/>
                <a:ext cx="1433469" cy="618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</m:t>
                      </m:r>
                      <m:r>
                        <m:rPr>
                          <m:sty m:val="p"/>
                        </m:rPr>
                        <a:rPr lang="el-GR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pl-PL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𝒉𝒄</m:t>
                          </m:r>
                        </m:num>
                        <m:den>
                          <m:r>
                            <a:rPr lang="pl-PL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den>
                      </m:f>
                    </m:oMath>
                  </m:oMathPara>
                </a14:m>
                <a:endParaRPr lang="pl-PL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Prostokąt 9">
                <a:extLst>
                  <a:ext uri="{FF2B5EF4-FFF2-40B4-BE49-F238E27FC236}">
                    <a16:creationId xmlns:a16="http://schemas.microsoft.com/office/drawing/2014/main" id="{C95E8CD9-889A-49B1-BF49-582C557F35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540" y="3565143"/>
                <a:ext cx="1433469" cy="6184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rostokąt 10">
                <a:extLst>
                  <a:ext uri="{FF2B5EF4-FFF2-40B4-BE49-F238E27FC236}">
                    <a16:creationId xmlns:a16="http://schemas.microsoft.com/office/drawing/2014/main" id="{944A9D12-BB1F-477F-AB49-1EFF56771667}"/>
                  </a:ext>
                </a:extLst>
              </p:cNvPr>
              <p:cNvSpPr/>
              <p:nvPr/>
            </p:nvSpPr>
            <p:spPr>
              <a:xfrm>
                <a:off x="3286162" y="3431976"/>
                <a:ext cx="5041573" cy="793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𝛌</m:t>
                      </m:r>
                      <m:r>
                        <a:rPr lang="pl-PL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1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  <m:r>
                            <a:rPr lang="pl-PL" b="1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pl-PL" b="1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𝟔𝟐</m:t>
                          </m:r>
                          <m:r>
                            <a:rPr lang="pl-PL" b="1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pl-PL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1" i="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pl-PL" b="1" i="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l-PL" b="1" i="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𝟑𝟒</m:t>
                              </m:r>
                            </m:sup>
                          </m:sSup>
                          <m:r>
                            <a:rPr lang="pl-PL" b="1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l-PL" b="1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𝐉𝐬</m:t>
                          </m:r>
                          <m:r>
                            <a:rPr lang="pl-PL" b="1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∙</m:t>
                          </m:r>
                          <m:r>
                            <a:rPr lang="pl-PL" b="1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pl-PL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1" i="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pl-PL" b="1" i="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pl-PL" b="1" i="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</m:sup>
                          </m:sSup>
                          <m:f>
                            <m:fPr>
                              <m:ctrlPr>
                                <a:rPr lang="pl-PL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b="1" i="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𝐦</m:t>
                              </m:r>
                            </m:num>
                            <m:den>
                              <m:r>
                                <a:rPr lang="pl-PL" b="1" i="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𝐬</m:t>
                              </m:r>
                            </m:den>
                          </m:f>
                        </m:num>
                        <m:den>
                          <m:r>
                            <m:rPr>
                              <m:nor/>
                            </m:rPr>
                            <a:rPr lang="pl-PL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1.29 10</m:t>
                          </m:r>
                          <m:r>
                            <m:rPr>
                              <m:nor/>
                            </m:rPr>
                            <a:rPr lang="pl-PL" b="1" baseline="30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−15</m:t>
                          </m:r>
                          <m:r>
                            <m:rPr>
                              <m:nor/>
                            </m:rPr>
                            <a:rPr lang="pl-PL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l-PL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J</m:t>
                          </m:r>
                        </m:den>
                      </m:f>
                      <m:r>
                        <a:rPr lang="pl-PL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l-PL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pl-PL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pl-PL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𝟓𝟒</m:t>
                      </m:r>
                      <m:r>
                        <a:rPr lang="pl-PL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pl-PL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pl-PL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l-PL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sup>
                      </m:sSup>
                      <m:r>
                        <a:rPr lang="pl-PL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pl-PL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Prostokąt 10">
                <a:extLst>
                  <a:ext uri="{FF2B5EF4-FFF2-40B4-BE49-F238E27FC236}">
                    <a16:creationId xmlns:a16="http://schemas.microsoft.com/office/drawing/2014/main" id="{944A9D12-BB1F-477F-AB49-1EFF567716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162" y="3431976"/>
                <a:ext cx="5041573" cy="7932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18AB73F-7D4E-4A2A-AFB2-AF5384962390}"/>
              </a:ext>
            </a:extLst>
          </p:cNvPr>
          <p:cNvSpPr txBox="1"/>
          <p:nvPr/>
        </p:nvSpPr>
        <p:spPr>
          <a:xfrm>
            <a:off x="8728031" y="2921391"/>
            <a:ext cx="196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1 </a:t>
            </a:r>
            <a:r>
              <a:rPr lang="pl-PL" dirty="0" err="1"/>
              <a:t>eV</a:t>
            </a:r>
            <a:r>
              <a:rPr lang="pl-PL" dirty="0"/>
              <a:t> = 1.602 10</a:t>
            </a:r>
            <a:r>
              <a:rPr lang="pl-PL" baseline="30000" dirty="0"/>
              <a:t>-19</a:t>
            </a:r>
            <a:r>
              <a:rPr lang="pl-PL" dirty="0"/>
              <a:t> J</a:t>
            </a:r>
            <a:endParaRPr lang="en-GB" dirty="0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0091E4CE-B1A6-408F-8152-E35ED7470874}"/>
              </a:ext>
            </a:extLst>
          </p:cNvPr>
          <p:cNvSpPr/>
          <p:nvPr/>
        </p:nvSpPr>
        <p:spPr>
          <a:xfrm>
            <a:off x="8728031" y="3291893"/>
            <a:ext cx="1640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i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</a:t>
            </a:r>
            <a:r>
              <a:rPr lang="pl-PL" b="1" dirty="0">
                <a:latin typeface="Cambria Math" panose="02040503050406030204" pitchFamily="18" charset="0"/>
                <a:ea typeface="Cambria Math" panose="02040503050406030204" pitchFamily="18" charset="0"/>
              </a:rPr>
              <a:t> = 1.29 10</a:t>
            </a:r>
            <a:r>
              <a:rPr lang="pl-PL" b="1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-15</a:t>
            </a:r>
            <a:r>
              <a:rPr lang="pl-PL" b="1" dirty="0">
                <a:latin typeface="Cambria Math" panose="02040503050406030204" pitchFamily="18" charset="0"/>
                <a:ea typeface="Cambria Math" panose="02040503050406030204" pitchFamily="18" charset="0"/>
              </a:rPr>
              <a:t> J</a:t>
            </a:r>
            <a:endParaRPr lang="pl-PL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Prostokąt 1">
                <a:extLst>
                  <a:ext uri="{FF2B5EF4-FFF2-40B4-BE49-F238E27FC236}">
                    <a16:creationId xmlns:a16="http://schemas.microsoft.com/office/drawing/2014/main" id="{C973C6BD-8C4E-4086-87A5-95A024DF56FF}"/>
                  </a:ext>
                </a:extLst>
              </p:cNvPr>
              <p:cNvSpPr/>
              <p:nvPr/>
            </p:nvSpPr>
            <p:spPr>
              <a:xfrm>
                <a:off x="3479098" y="4626125"/>
                <a:ext cx="11993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𝛌</m:t>
                    </m:r>
                    <m:r>
                      <a:rPr lang="pl-PL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l-PL" dirty="0"/>
                  <a:t> 1.54 Å</a:t>
                </a:r>
              </a:p>
            </p:txBody>
          </p:sp>
        </mc:Choice>
        <mc:Fallback xmlns="">
          <p:sp>
            <p:nvSpPr>
              <p:cNvPr id="2" name="Prostokąt 1">
                <a:extLst>
                  <a:ext uri="{FF2B5EF4-FFF2-40B4-BE49-F238E27FC236}">
                    <a16:creationId xmlns:a16="http://schemas.microsoft.com/office/drawing/2014/main" id="{C973C6BD-8C4E-4086-87A5-95A024DF56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098" y="4626125"/>
                <a:ext cx="1199367" cy="369332"/>
              </a:xfrm>
              <a:prstGeom prst="rect">
                <a:avLst/>
              </a:prstGeom>
              <a:blipFill>
                <a:blip r:embed="rId9"/>
                <a:stretch>
                  <a:fillRect t="-10000" r="-4082" b="-26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pole tekstowe 15">
            <a:extLst>
              <a:ext uri="{FF2B5EF4-FFF2-40B4-BE49-F238E27FC236}">
                <a16:creationId xmlns:a16="http://schemas.microsoft.com/office/drawing/2014/main" id="{07B66467-045C-4D7B-8C70-23B960251CFD}"/>
              </a:ext>
            </a:extLst>
          </p:cNvPr>
          <p:cNvSpPr txBox="1"/>
          <p:nvPr/>
        </p:nvSpPr>
        <p:spPr>
          <a:xfrm>
            <a:off x="3064689" y="5285193"/>
            <a:ext cx="6062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Promieniowanie X (dyfrakcja na krysztale, proszku, TEM, XPS…)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1660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31B90B6D-6D43-464B-8B30-22BE0A705354}"/>
              </a:ext>
            </a:extLst>
          </p:cNvPr>
          <p:cNvSpPr/>
          <p:nvPr/>
        </p:nvSpPr>
        <p:spPr>
          <a:xfrm>
            <a:off x="469210" y="1763307"/>
            <a:ext cx="104426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Aft>
                <a:spcPts val="0"/>
              </a:spcAft>
            </a:pPr>
            <a:r>
              <a:rPr lang="pl-PL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Zadanie 1.1. </a:t>
            </a:r>
          </a:p>
          <a:p>
            <a:pPr lvl="1" algn="just"/>
            <a:r>
              <a:rPr lang="pl-PL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(e)* Widmo absorpcji gazowego chlorowodoru daje serię wąskich sygnałów ze stała odległością 20 cm</a:t>
            </a:r>
            <a:r>
              <a:rPr lang="pl-PL" kern="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-1</a:t>
            </a:r>
            <a:r>
              <a:rPr lang="pl-PL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Oblicz energię (w J) jaka jest potrzebna do wzbudzenia układu z najniższego możliwego poziomu energetycznego na pierwszy poziom energetyczny. Z jakim rodzajem promieniowania/spektroskopii masz do czynienia?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rostokąt 3">
                <a:extLst>
                  <a:ext uri="{FF2B5EF4-FFF2-40B4-BE49-F238E27FC236}">
                    <a16:creationId xmlns:a16="http://schemas.microsoft.com/office/drawing/2014/main" id="{C86F876F-510E-49CB-A43D-7F6C4005004B}"/>
                  </a:ext>
                </a:extLst>
              </p:cNvPr>
              <p:cNvSpPr/>
              <p:nvPr/>
            </p:nvSpPr>
            <p:spPr>
              <a:xfrm>
                <a:off x="7307977" y="577885"/>
                <a:ext cx="2908255" cy="631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sz="2400" b="1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pl-PL" sz="24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𝒉𝒄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den>
                    </m:f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l-PL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</m:t>
                    </m:r>
                    <m:r>
                      <m:rPr>
                        <m:sty m:val="p"/>
                      </m:rPr>
                      <a:rPr lang="el-G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ν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𝒉𝒄</m:t>
                    </m:r>
                    <m:acc>
                      <m:accPr>
                        <m:chr m:val="̅"/>
                        <m:ctrlPr>
                          <a:rPr lang="pl-PL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𝛎</m:t>
                        </m:r>
                      </m:e>
                    </m:acc>
                  </m:oMath>
                </a14:m>
                <a:endParaRPr lang="pl-PL" sz="24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Prostokąt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86F876F-510E-49CB-A43D-7F6C400500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977" y="577885"/>
                <a:ext cx="2908255" cy="631648"/>
              </a:xfrm>
              <a:prstGeom prst="rect">
                <a:avLst/>
              </a:prstGeom>
              <a:blipFill>
                <a:blip r:embed="rId6"/>
                <a:stretch>
                  <a:fillRect l="-3354" b="-77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rostokąt 4">
            <a:extLst>
              <a:ext uri="{FF2B5EF4-FFF2-40B4-BE49-F238E27FC236}">
                <a16:creationId xmlns:a16="http://schemas.microsoft.com/office/drawing/2014/main" id="{F8FE88AE-2985-4082-9267-BEC005F0F65B}"/>
              </a:ext>
            </a:extLst>
          </p:cNvPr>
          <p:cNvSpPr/>
          <p:nvPr/>
        </p:nvSpPr>
        <p:spPr>
          <a:xfrm>
            <a:off x="6998974" y="577885"/>
            <a:ext cx="3308808" cy="6636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36E26BC-D3FB-48CD-8B4C-6D78814FD2F3}"/>
              </a:ext>
            </a:extLst>
          </p:cNvPr>
          <p:cNvSpPr txBox="1"/>
          <p:nvPr/>
        </p:nvSpPr>
        <p:spPr>
          <a:xfrm>
            <a:off x="557784" y="438912"/>
            <a:ext cx="531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Spektroskopia – promieniowanie elektromagnetyczne</a:t>
            </a:r>
            <a:endParaRPr lang="en-GB" b="1" dirty="0"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EAB14C36-0DC5-4E33-96A1-0C28C951D46A}"/>
              </a:ext>
            </a:extLst>
          </p:cNvPr>
          <p:cNvGrpSpPr/>
          <p:nvPr/>
        </p:nvGrpSpPr>
        <p:grpSpPr>
          <a:xfrm>
            <a:off x="8133221" y="3795588"/>
            <a:ext cx="3329502" cy="2455302"/>
            <a:chOff x="8133221" y="3795588"/>
            <a:chExt cx="3329502" cy="2455302"/>
          </a:xfrm>
        </p:grpSpPr>
        <p:cxnSp>
          <p:nvCxnSpPr>
            <p:cNvPr id="9" name="Łącznik prosty 8">
              <a:extLst>
                <a:ext uri="{FF2B5EF4-FFF2-40B4-BE49-F238E27FC236}">
                  <a16:creationId xmlns:a16="http://schemas.microsoft.com/office/drawing/2014/main" id="{7C08608F-26FD-449B-9161-797C5383E94C}"/>
                </a:ext>
              </a:extLst>
            </p:cNvPr>
            <p:cNvCxnSpPr>
              <a:cxnSpLocks/>
            </p:cNvCxnSpPr>
            <p:nvPr/>
          </p:nvCxnSpPr>
          <p:spPr>
            <a:xfrm>
              <a:off x="8857359" y="6023775"/>
              <a:ext cx="172803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y 9">
              <a:extLst>
                <a:ext uri="{FF2B5EF4-FFF2-40B4-BE49-F238E27FC236}">
                  <a16:creationId xmlns:a16="http://schemas.microsoft.com/office/drawing/2014/main" id="{7F4E1468-9F35-4FDE-B389-4979FBBE9B9A}"/>
                </a:ext>
              </a:extLst>
            </p:cNvPr>
            <p:cNvCxnSpPr>
              <a:cxnSpLocks/>
            </p:cNvCxnSpPr>
            <p:nvPr/>
          </p:nvCxnSpPr>
          <p:spPr>
            <a:xfrm>
              <a:off x="8857359" y="5649766"/>
              <a:ext cx="172803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10">
              <a:extLst>
                <a:ext uri="{FF2B5EF4-FFF2-40B4-BE49-F238E27FC236}">
                  <a16:creationId xmlns:a16="http://schemas.microsoft.com/office/drawing/2014/main" id="{B2D47383-7785-4BCD-9BC0-42F34AFD9D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57359" y="5036184"/>
              <a:ext cx="1728031" cy="70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13">
              <a:extLst>
                <a:ext uri="{FF2B5EF4-FFF2-40B4-BE49-F238E27FC236}">
                  <a16:creationId xmlns:a16="http://schemas.microsoft.com/office/drawing/2014/main" id="{BAB99F66-6222-47EC-AABB-A69ED5270744}"/>
                </a:ext>
              </a:extLst>
            </p:cNvPr>
            <p:cNvCxnSpPr>
              <a:cxnSpLocks/>
            </p:cNvCxnSpPr>
            <p:nvPr/>
          </p:nvCxnSpPr>
          <p:spPr>
            <a:xfrm>
              <a:off x="8857359" y="3981450"/>
              <a:ext cx="16851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ole tekstowe 14">
              <a:extLst>
                <a:ext uri="{FF2B5EF4-FFF2-40B4-BE49-F238E27FC236}">
                  <a16:creationId xmlns:a16="http://schemas.microsoft.com/office/drawing/2014/main" id="{94F426C6-8B43-4212-9B58-9A6558B09E4E}"/>
                </a:ext>
              </a:extLst>
            </p:cNvPr>
            <p:cNvSpPr txBox="1"/>
            <p:nvPr/>
          </p:nvSpPr>
          <p:spPr>
            <a:xfrm>
              <a:off x="8142139" y="5881558"/>
              <a:ext cx="575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i="1" dirty="0"/>
                <a:t>j </a:t>
              </a:r>
              <a:r>
                <a:rPr lang="pl-PL" dirty="0"/>
                <a:t>= 0</a:t>
              </a:r>
              <a:endParaRPr lang="en-US" dirty="0"/>
            </a:p>
          </p:txBody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1AB8BF6E-DA1F-42CB-AC01-0D302ED94B6F}"/>
                </a:ext>
              </a:extLst>
            </p:cNvPr>
            <p:cNvSpPr txBox="1"/>
            <p:nvPr/>
          </p:nvSpPr>
          <p:spPr>
            <a:xfrm>
              <a:off x="8133222" y="5512226"/>
              <a:ext cx="575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i="1" dirty="0"/>
                <a:t>j </a:t>
              </a:r>
              <a:r>
                <a:rPr lang="pl-PL" dirty="0"/>
                <a:t>= 1</a:t>
              </a:r>
              <a:endParaRPr lang="en-US" dirty="0"/>
            </a:p>
          </p:txBody>
        </p:sp>
        <p:sp>
          <p:nvSpPr>
            <p:cNvPr id="17" name="pole tekstowe 16">
              <a:extLst>
                <a:ext uri="{FF2B5EF4-FFF2-40B4-BE49-F238E27FC236}">
                  <a16:creationId xmlns:a16="http://schemas.microsoft.com/office/drawing/2014/main" id="{34FC2224-7CAB-4AEE-95F5-E5C19D1482C6}"/>
                </a:ext>
              </a:extLst>
            </p:cNvPr>
            <p:cNvSpPr txBox="1"/>
            <p:nvPr/>
          </p:nvSpPr>
          <p:spPr>
            <a:xfrm>
              <a:off x="8142139" y="4883631"/>
              <a:ext cx="575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i="1" dirty="0"/>
                <a:t>j </a:t>
              </a:r>
              <a:r>
                <a:rPr lang="pl-PL" dirty="0"/>
                <a:t>= 2</a:t>
              </a:r>
              <a:endParaRPr lang="en-US" dirty="0"/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D95812B6-CB3C-456F-94B0-3DA0A6CCFE9B}"/>
                </a:ext>
              </a:extLst>
            </p:cNvPr>
            <p:cNvSpPr txBox="1"/>
            <p:nvPr/>
          </p:nvSpPr>
          <p:spPr>
            <a:xfrm>
              <a:off x="8133221" y="3821403"/>
              <a:ext cx="575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i="1" dirty="0"/>
                <a:t>j </a:t>
              </a:r>
              <a:r>
                <a:rPr lang="pl-PL" dirty="0"/>
                <a:t>= 3</a:t>
              </a:r>
              <a:endParaRPr lang="en-US" dirty="0"/>
            </a:p>
          </p:txBody>
        </p:sp>
        <p:cxnSp>
          <p:nvCxnSpPr>
            <p:cNvPr id="19" name="Łącznik prosty ze strzałką 18">
              <a:extLst>
                <a:ext uri="{FF2B5EF4-FFF2-40B4-BE49-F238E27FC236}">
                  <a16:creationId xmlns:a16="http://schemas.microsoft.com/office/drawing/2014/main" id="{BEC675CC-773A-48A9-865B-F3F5DEEE00B7}"/>
                </a:ext>
              </a:extLst>
            </p:cNvPr>
            <p:cNvCxnSpPr/>
            <p:nvPr/>
          </p:nvCxnSpPr>
          <p:spPr>
            <a:xfrm flipV="1">
              <a:off x="10034765" y="5671847"/>
              <a:ext cx="0" cy="3519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ze strzałką 19">
              <a:extLst>
                <a:ext uri="{FF2B5EF4-FFF2-40B4-BE49-F238E27FC236}">
                  <a16:creationId xmlns:a16="http://schemas.microsoft.com/office/drawing/2014/main" id="{1FCC5EFD-5581-479C-BBE3-B88B1FF5BE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69485" y="5043252"/>
              <a:ext cx="0" cy="6065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ze strzałką 20">
              <a:extLst>
                <a:ext uri="{FF2B5EF4-FFF2-40B4-BE49-F238E27FC236}">
                  <a16:creationId xmlns:a16="http://schemas.microsoft.com/office/drawing/2014/main" id="{0300252E-EB18-4688-9798-033A9EAD87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21885" y="3981024"/>
              <a:ext cx="0" cy="10551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pole tekstowe 21">
              <a:extLst>
                <a:ext uri="{FF2B5EF4-FFF2-40B4-BE49-F238E27FC236}">
                  <a16:creationId xmlns:a16="http://schemas.microsoft.com/office/drawing/2014/main" id="{166B90D5-1689-4946-94C5-8E6221126268}"/>
                </a:ext>
              </a:extLst>
            </p:cNvPr>
            <p:cNvSpPr txBox="1"/>
            <p:nvPr/>
          </p:nvSpPr>
          <p:spPr>
            <a:xfrm>
              <a:off x="9137566" y="4278877"/>
              <a:ext cx="11843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Δ</a:t>
              </a:r>
              <a:r>
                <a:rPr lang="pl-PL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E</a:t>
              </a:r>
              <a:r>
                <a:rPr lang="pl-PL" b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2-3</a:t>
              </a:r>
              <a:r>
                <a:rPr lang="pl-PL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=</a:t>
              </a:r>
              <a:r>
                <a:rPr lang="pl-PL" dirty="0"/>
                <a:t>6</a:t>
              </a:r>
              <a:r>
                <a:rPr lang="pl-PL" i="1" dirty="0"/>
                <a:t>B</a:t>
              </a:r>
              <a:endParaRPr lang="en-US" i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Prostokąt 22">
                  <a:extLst>
                    <a:ext uri="{FF2B5EF4-FFF2-40B4-BE49-F238E27FC236}">
                      <a16:creationId xmlns:a16="http://schemas.microsoft.com/office/drawing/2014/main" id="{3DE0384A-F181-4E20-A53E-1565A8DA289C}"/>
                    </a:ext>
                  </a:extLst>
                </p:cNvPr>
                <p:cNvSpPr/>
                <p:nvPr/>
              </p:nvSpPr>
              <p:spPr>
                <a:xfrm>
                  <a:off x="10583182" y="5782055"/>
                  <a:ext cx="6735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pl-PL" i="1" dirty="0">
                      <a:solidFill>
                        <a:schemeClr val="tx1"/>
                      </a:solidFill>
                    </a:rPr>
                    <a:t>E</a:t>
                  </a:r>
                  <a14:m>
                    <m:oMath xmlns:m="http://schemas.openxmlformats.org/officeDocument/2006/math">
                      <m:r>
                        <a:rPr lang="pl-PL" b="1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pl-PL" dirty="0">
                      <a:solidFill>
                        <a:schemeClr val="tx1"/>
                      </a:solidFill>
                    </a:rPr>
                    <a:t>= 0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Prostokąt 22">
                  <a:extLst>
                    <a:ext uri="{FF2B5EF4-FFF2-40B4-BE49-F238E27FC236}">
                      <a16:creationId xmlns:a16="http://schemas.microsoft.com/office/drawing/2014/main" id="{3DE0384A-F181-4E20-A53E-1565A8DA28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83182" y="5782055"/>
                  <a:ext cx="673582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7207" t="-8197" r="-7207" b="-24590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Prostokąt 23">
                  <a:extLst>
                    <a:ext uri="{FF2B5EF4-FFF2-40B4-BE49-F238E27FC236}">
                      <a16:creationId xmlns:a16="http://schemas.microsoft.com/office/drawing/2014/main" id="{51DC0CEB-4176-45CE-AB52-ECAE6C81E2C9}"/>
                    </a:ext>
                  </a:extLst>
                </p:cNvPr>
                <p:cNvSpPr/>
                <p:nvPr/>
              </p:nvSpPr>
              <p:spPr>
                <a:xfrm>
                  <a:off x="10576108" y="5465100"/>
                  <a:ext cx="79861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pl-PL" i="1" dirty="0">
                      <a:solidFill>
                        <a:schemeClr val="tx1"/>
                      </a:solidFill>
                    </a:rPr>
                    <a:t>E</a:t>
                  </a:r>
                  <a14:m>
                    <m:oMath xmlns:m="http://schemas.openxmlformats.org/officeDocument/2006/math">
                      <m:r>
                        <a:rPr lang="pl-PL" b="1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lang="pl-PL" dirty="0">
                      <a:solidFill>
                        <a:schemeClr val="tx1"/>
                      </a:solidFill>
                    </a:rPr>
                    <a:t>= 2B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Prostokąt 23">
                  <a:extLst>
                    <a:ext uri="{FF2B5EF4-FFF2-40B4-BE49-F238E27FC236}">
                      <a16:creationId xmlns:a16="http://schemas.microsoft.com/office/drawing/2014/main" id="{51DC0CEB-4176-45CE-AB52-ECAE6C81E2C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6108" y="5465100"/>
                  <a:ext cx="798617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6870" t="-10000" r="-6107" b="-26667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Prostokąt 24">
                  <a:extLst>
                    <a:ext uri="{FF2B5EF4-FFF2-40B4-BE49-F238E27FC236}">
                      <a16:creationId xmlns:a16="http://schemas.microsoft.com/office/drawing/2014/main" id="{87360EE0-526A-4428-AF4B-A6A8D4A4EB13}"/>
                    </a:ext>
                  </a:extLst>
                </p:cNvPr>
                <p:cNvSpPr/>
                <p:nvPr/>
              </p:nvSpPr>
              <p:spPr>
                <a:xfrm>
                  <a:off x="10556006" y="4828730"/>
                  <a:ext cx="79861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pl-PL" i="1" dirty="0">
                      <a:solidFill>
                        <a:schemeClr val="tx1"/>
                      </a:solidFill>
                    </a:rPr>
                    <a:t>E</a:t>
                  </a:r>
                  <a14:m>
                    <m:oMath xmlns:m="http://schemas.openxmlformats.org/officeDocument/2006/math">
                      <m:r>
                        <a:rPr lang="pl-PL" b="1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a14:m>
                  <a:r>
                    <a:rPr lang="pl-PL" dirty="0">
                      <a:solidFill>
                        <a:schemeClr val="tx1"/>
                      </a:solidFill>
                    </a:rPr>
                    <a:t>= 6B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Prostokąt 24">
                  <a:extLst>
                    <a:ext uri="{FF2B5EF4-FFF2-40B4-BE49-F238E27FC236}">
                      <a16:creationId xmlns:a16="http://schemas.microsoft.com/office/drawing/2014/main" id="{87360EE0-526A-4428-AF4B-A6A8D4A4EB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56006" y="4828730"/>
                  <a:ext cx="798617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6870" t="-8197" r="-6107" b="-24590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Prostokąt 25">
                  <a:extLst>
                    <a:ext uri="{FF2B5EF4-FFF2-40B4-BE49-F238E27FC236}">
                      <a16:creationId xmlns:a16="http://schemas.microsoft.com/office/drawing/2014/main" id="{947B516F-9DAD-4305-AFFD-C5CF61EC38D8}"/>
                    </a:ext>
                  </a:extLst>
                </p:cNvPr>
                <p:cNvSpPr/>
                <p:nvPr/>
              </p:nvSpPr>
              <p:spPr>
                <a:xfrm>
                  <a:off x="10547088" y="3795588"/>
                  <a:ext cx="91563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pl-PL" i="1" dirty="0">
                      <a:solidFill>
                        <a:schemeClr val="tx1"/>
                      </a:solidFill>
                    </a:rPr>
                    <a:t>E</a:t>
                  </a:r>
                  <a14:m>
                    <m:oMath xmlns:m="http://schemas.openxmlformats.org/officeDocument/2006/math">
                      <m:r>
                        <a:rPr lang="pl-PL" b="1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a14:m>
                  <a:r>
                    <a:rPr lang="pl-PL" dirty="0">
                      <a:solidFill>
                        <a:schemeClr val="tx1"/>
                      </a:solidFill>
                    </a:rPr>
                    <a:t>= 12B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Prostokąt 25">
                  <a:extLst>
                    <a:ext uri="{FF2B5EF4-FFF2-40B4-BE49-F238E27FC236}">
                      <a16:creationId xmlns:a16="http://schemas.microsoft.com/office/drawing/2014/main" id="{947B516F-9DAD-4305-AFFD-C5CF61EC38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47088" y="3795588"/>
                  <a:ext cx="915635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5333" t="-10000" r="-6000" b="-26667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pole tekstowe 26">
              <a:extLst>
                <a:ext uri="{FF2B5EF4-FFF2-40B4-BE49-F238E27FC236}">
                  <a16:creationId xmlns:a16="http://schemas.microsoft.com/office/drawing/2014/main" id="{C5A5FE80-BE27-4A66-B4FB-9D198DB1C1F1}"/>
                </a:ext>
              </a:extLst>
            </p:cNvPr>
            <p:cNvSpPr txBox="1"/>
            <p:nvPr/>
          </p:nvSpPr>
          <p:spPr>
            <a:xfrm>
              <a:off x="9042103" y="5151060"/>
              <a:ext cx="10869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Δ</a:t>
              </a:r>
              <a:r>
                <a:rPr lang="pl-PL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E</a:t>
              </a:r>
              <a:r>
                <a:rPr lang="pl-PL" b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1-2</a:t>
              </a:r>
              <a:r>
                <a:rPr lang="pl-PL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=</a:t>
              </a:r>
              <a:r>
                <a:rPr lang="pl-PL" dirty="0"/>
                <a:t>4</a:t>
              </a:r>
              <a:r>
                <a:rPr lang="pl-PL" i="1" dirty="0"/>
                <a:t>B</a:t>
              </a:r>
              <a:endParaRPr lang="en-US" i="1" dirty="0"/>
            </a:p>
          </p:txBody>
        </p:sp>
        <p:sp>
          <p:nvSpPr>
            <p:cNvPr id="28" name="pole tekstowe 27">
              <a:extLst>
                <a:ext uri="{FF2B5EF4-FFF2-40B4-BE49-F238E27FC236}">
                  <a16:creationId xmlns:a16="http://schemas.microsoft.com/office/drawing/2014/main" id="{329D9C8B-8F19-4ED9-899C-08706EA0FA51}"/>
                </a:ext>
              </a:extLst>
            </p:cNvPr>
            <p:cNvSpPr txBox="1"/>
            <p:nvPr/>
          </p:nvSpPr>
          <p:spPr>
            <a:xfrm>
              <a:off x="8866793" y="5661159"/>
              <a:ext cx="1093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Δ</a:t>
              </a:r>
              <a:r>
                <a:rPr lang="pl-PL" b="1" i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E</a:t>
              </a:r>
              <a:r>
                <a:rPr lang="pl-PL" b="1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0-1</a:t>
              </a:r>
              <a:r>
                <a:rPr lang="pl-PL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=</a:t>
              </a:r>
              <a:r>
                <a:rPr lang="pl-PL" dirty="0"/>
                <a:t>2</a:t>
              </a:r>
              <a:r>
                <a:rPr lang="pl-PL" i="1" dirty="0"/>
                <a:t>B</a:t>
              </a:r>
              <a:endParaRPr lang="en-US" i="1" dirty="0"/>
            </a:p>
          </p:txBody>
        </p:sp>
      </p:grpSp>
      <p:grpSp>
        <p:nvGrpSpPr>
          <p:cNvPr id="7" name="Grupa 6">
            <a:extLst>
              <a:ext uri="{FF2B5EF4-FFF2-40B4-BE49-F238E27FC236}">
                <a16:creationId xmlns:a16="http://schemas.microsoft.com/office/drawing/2014/main" id="{F3C5D23E-C023-47E1-96D5-427A2DDC66BC}"/>
              </a:ext>
            </a:extLst>
          </p:cNvPr>
          <p:cNvGrpSpPr/>
          <p:nvPr/>
        </p:nvGrpSpPr>
        <p:grpSpPr>
          <a:xfrm>
            <a:off x="5047343" y="3807759"/>
            <a:ext cx="2551042" cy="2611329"/>
            <a:chOff x="5047343" y="3807759"/>
            <a:chExt cx="2551042" cy="2611329"/>
          </a:xfrm>
        </p:grpSpPr>
        <p:cxnSp>
          <p:nvCxnSpPr>
            <p:cNvPr id="29" name="Łącznik prosty ze strzałką 28">
              <a:extLst>
                <a:ext uri="{FF2B5EF4-FFF2-40B4-BE49-F238E27FC236}">
                  <a16:creationId xmlns:a16="http://schemas.microsoft.com/office/drawing/2014/main" id="{CC998EBD-252A-4489-B056-10646D674B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0817" y="5166674"/>
              <a:ext cx="62756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ole tekstowe 29">
              <a:extLst>
                <a:ext uri="{FF2B5EF4-FFF2-40B4-BE49-F238E27FC236}">
                  <a16:creationId xmlns:a16="http://schemas.microsoft.com/office/drawing/2014/main" id="{F4CD4440-FC10-4657-AE06-B8C6F71844F9}"/>
                </a:ext>
              </a:extLst>
            </p:cNvPr>
            <p:cNvSpPr txBox="1"/>
            <p:nvPr/>
          </p:nvSpPr>
          <p:spPr>
            <a:xfrm>
              <a:off x="5352986" y="3807760"/>
              <a:ext cx="42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2</a:t>
              </a:r>
              <a:r>
                <a:rPr lang="pl-PL" i="1" dirty="0"/>
                <a:t>B</a:t>
              </a:r>
              <a:endParaRPr lang="en-US" i="1" dirty="0"/>
            </a:p>
          </p:txBody>
        </p:sp>
        <p:sp>
          <p:nvSpPr>
            <p:cNvPr id="31" name="pole tekstowe 30">
              <a:extLst>
                <a:ext uri="{FF2B5EF4-FFF2-40B4-BE49-F238E27FC236}">
                  <a16:creationId xmlns:a16="http://schemas.microsoft.com/office/drawing/2014/main" id="{7804500A-6788-4C08-AAA9-E84972EF699B}"/>
                </a:ext>
              </a:extLst>
            </p:cNvPr>
            <p:cNvSpPr txBox="1"/>
            <p:nvPr/>
          </p:nvSpPr>
          <p:spPr>
            <a:xfrm>
              <a:off x="5849649" y="3807759"/>
              <a:ext cx="42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4</a:t>
              </a:r>
              <a:r>
                <a:rPr lang="pl-PL" i="1" dirty="0"/>
                <a:t>B</a:t>
              </a:r>
              <a:endParaRPr lang="en-US" i="1" dirty="0"/>
            </a:p>
          </p:txBody>
        </p:sp>
        <p:sp>
          <p:nvSpPr>
            <p:cNvPr id="32" name="pole tekstowe 31">
              <a:extLst>
                <a:ext uri="{FF2B5EF4-FFF2-40B4-BE49-F238E27FC236}">
                  <a16:creationId xmlns:a16="http://schemas.microsoft.com/office/drawing/2014/main" id="{0D647C35-09C5-41B1-AB6F-5D905A634373}"/>
                </a:ext>
              </a:extLst>
            </p:cNvPr>
            <p:cNvSpPr txBox="1"/>
            <p:nvPr/>
          </p:nvSpPr>
          <p:spPr>
            <a:xfrm>
              <a:off x="6317241" y="3807759"/>
              <a:ext cx="42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6</a:t>
              </a:r>
              <a:r>
                <a:rPr lang="pl-PL" i="1" dirty="0"/>
                <a:t>B</a:t>
              </a:r>
              <a:endParaRPr lang="en-US" i="1" dirty="0"/>
            </a:p>
          </p:txBody>
        </p:sp>
        <p:sp>
          <p:nvSpPr>
            <p:cNvPr id="33" name="pole tekstowe 32">
              <a:extLst>
                <a:ext uri="{FF2B5EF4-FFF2-40B4-BE49-F238E27FC236}">
                  <a16:creationId xmlns:a16="http://schemas.microsoft.com/office/drawing/2014/main" id="{B7E27E19-C5B2-4D11-AB1D-027A73D49801}"/>
                </a:ext>
              </a:extLst>
            </p:cNvPr>
            <p:cNvSpPr txBox="1"/>
            <p:nvPr/>
          </p:nvSpPr>
          <p:spPr>
            <a:xfrm>
              <a:off x="5558087" y="4547238"/>
              <a:ext cx="42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2</a:t>
              </a:r>
              <a:r>
                <a:rPr lang="pl-PL" i="1" dirty="0"/>
                <a:t>B</a:t>
              </a:r>
              <a:endParaRPr lang="en-US" i="1" dirty="0"/>
            </a:p>
          </p:txBody>
        </p:sp>
        <p:graphicFrame>
          <p:nvGraphicFramePr>
            <p:cNvPr id="34" name="Obiekt 33">
              <a:extLst>
                <a:ext uri="{FF2B5EF4-FFF2-40B4-BE49-F238E27FC236}">
                  <a16:creationId xmlns:a16="http://schemas.microsoft.com/office/drawing/2014/main" id="{32EF981C-352A-4B8F-B8F1-B59A2AF77F2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459437" y="4177091"/>
            <a:ext cx="177516" cy="15501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11" imgW="694324" imgH="6058321" progId="CorelDraw.Graphic.16">
                    <p:embed/>
                  </p:oleObj>
                </mc:Choice>
                <mc:Fallback>
                  <p:oleObj name="CorelDRAW" r:id="rId11" imgW="694324" imgH="6058321" progId="CorelDraw.Graphic.16">
                    <p:embed/>
                    <p:pic>
                      <p:nvPicPr>
                        <p:cNvPr id="34" name="Obiekt 33">
                          <a:extLst>
                            <a:ext uri="{FF2B5EF4-FFF2-40B4-BE49-F238E27FC236}">
                              <a16:creationId xmlns:a16="http://schemas.microsoft.com/office/drawing/2014/main" id="{32EF981C-352A-4B8F-B8F1-B59A2AF77F2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459437" y="4177091"/>
                          <a:ext cx="177516" cy="15501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iekt 34">
              <a:extLst>
                <a:ext uri="{FF2B5EF4-FFF2-40B4-BE49-F238E27FC236}">
                  <a16:creationId xmlns:a16="http://schemas.microsoft.com/office/drawing/2014/main" id="{956C6B1F-77CA-4A3C-BC98-3E94E9D02A4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950940" y="4177091"/>
            <a:ext cx="177516" cy="15501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13" imgW="694324" imgH="6058321" progId="CorelDraw.Graphic.16">
                    <p:embed/>
                  </p:oleObj>
                </mc:Choice>
                <mc:Fallback>
                  <p:oleObj name="CorelDRAW" r:id="rId13" imgW="694324" imgH="6058321" progId="CorelDraw.Graphic.16">
                    <p:embed/>
                    <p:pic>
                      <p:nvPicPr>
                        <p:cNvPr id="35" name="Obiekt 34">
                          <a:extLst>
                            <a:ext uri="{FF2B5EF4-FFF2-40B4-BE49-F238E27FC236}">
                              <a16:creationId xmlns:a16="http://schemas.microsoft.com/office/drawing/2014/main" id="{956C6B1F-77CA-4A3C-BC98-3E94E9D02A4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950940" y="4177091"/>
                          <a:ext cx="177516" cy="15501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iekt 35">
              <a:extLst>
                <a:ext uri="{FF2B5EF4-FFF2-40B4-BE49-F238E27FC236}">
                  <a16:creationId xmlns:a16="http://schemas.microsoft.com/office/drawing/2014/main" id="{FEEEC86B-7B57-487E-ACE2-7034E7DD450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437136" y="4177091"/>
            <a:ext cx="177516" cy="15501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14" imgW="694324" imgH="6058321" progId="CorelDraw.Graphic.16">
                    <p:embed/>
                  </p:oleObj>
                </mc:Choice>
                <mc:Fallback>
                  <p:oleObj name="CorelDRAW" r:id="rId14" imgW="694324" imgH="6058321" progId="CorelDraw.Graphic.16">
                    <p:embed/>
                    <p:pic>
                      <p:nvPicPr>
                        <p:cNvPr id="36" name="Obiekt 35">
                          <a:extLst>
                            <a:ext uri="{FF2B5EF4-FFF2-40B4-BE49-F238E27FC236}">
                              <a16:creationId xmlns:a16="http://schemas.microsoft.com/office/drawing/2014/main" id="{FEEEC86B-7B57-487E-ACE2-7034E7DD450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437136" y="4177091"/>
                          <a:ext cx="177516" cy="15501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pole tekstowe 36">
              <a:extLst>
                <a:ext uri="{FF2B5EF4-FFF2-40B4-BE49-F238E27FC236}">
                  <a16:creationId xmlns:a16="http://schemas.microsoft.com/office/drawing/2014/main" id="{4737EF30-1C10-4046-97B9-E6E796940C67}"/>
                </a:ext>
              </a:extLst>
            </p:cNvPr>
            <p:cNvSpPr txBox="1"/>
            <p:nvPr/>
          </p:nvSpPr>
          <p:spPr>
            <a:xfrm>
              <a:off x="6096403" y="4545156"/>
              <a:ext cx="42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2</a:t>
              </a:r>
              <a:r>
                <a:rPr lang="pl-PL" i="1" dirty="0"/>
                <a:t>B</a:t>
              </a:r>
              <a:endParaRPr lang="en-US" i="1" dirty="0"/>
            </a:p>
          </p:txBody>
        </p:sp>
        <p:cxnSp>
          <p:nvCxnSpPr>
            <p:cNvPr id="38" name="Łącznik prosty 37">
              <a:extLst>
                <a:ext uri="{FF2B5EF4-FFF2-40B4-BE49-F238E27FC236}">
                  <a16:creationId xmlns:a16="http://schemas.microsoft.com/office/drawing/2014/main" id="{05992846-BB08-4375-9AB6-777E9976ECED}"/>
                </a:ext>
              </a:extLst>
            </p:cNvPr>
            <p:cNvCxnSpPr/>
            <p:nvPr/>
          </p:nvCxnSpPr>
          <p:spPr>
            <a:xfrm>
              <a:off x="5525894" y="4858648"/>
              <a:ext cx="52087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Łącznik prosty 38">
              <a:extLst>
                <a:ext uri="{FF2B5EF4-FFF2-40B4-BE49-F238E27FC236}">
                  <a16:creationId xmlns:a16="http://schemas.microsoft.com/office/drawing/2014/main" id="{0E368039-177B-47DF-9634-82819F5C63FC}"/>
                </a:ext>
              </a:extLst>
            </p:cNvPr>
            <p:cNvCxnSpPr/>
            <p:nvPr/>
          </p:nvCxnSpPr>
          <p:spPr>
            <a:xfrm>
              <a:off x="6029535" y="4858648"/>
              <a:ext cx="52087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pole tekstowe 39">
              <a:extLst>
                <a:ext uri="{FF2B5EF4-FFF2-40B4-BE49-F238E27FC236}">
                  <a16:creationId xmlns:a16="http://schemas.microsoft.com/office/drawing/2014/main" id="{D0019CDE-0CB8-4DD4-B069-6FF326848D9F}"/>
                </a:ext>
              </a:extLst>
            </p:cNvPr>
            <p:cNvSpPr txBox="1"/>
            <p:nvPr/>
          </p:nvSpPr>
          <p:spPr>
            <a:xfrm>
              <a:off x="5047343" y="5772757"/>
              <a:ext cx="19643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dirty="0"/>
                <a:t>Stałe odległości </a:t>
              </a:r>
            </a:p>
            <a:p>
              <a:pPr algn="ctr"/>
              <a:r>
                <a:rPr lang="pl-PL" dirty="0"/>
                <a:t>między pikami (2B)</a:t>
              </a:r>
              <a:endParaRPr lang="en-US" dirty="0"/>
            </a:p>
          </p:txBody>
        </p:sp>
        <p:cxnSp>
          <p:nvCxnSpPr>
            <p:cNvPr id="41" name="Łącznik prosty ze strzałką 40">
              <a:extLst>
                <a:ext uri="{FF2B5EF4-FFF2-40B4-BE49-F238E27FC236}">
                  <a16:creationId xmlns:a16="http://schemas.microsoft.com/office/drawing/2014/main" id="{8525D2C3-3754-486C-87C3-55799507D68C}"/>
                </a:ext>
              </a:extLst>
            </p:cNvPr>
            <p:cNvCxnSpPr/>
            <p:nvPr/>
          </p:nvCxnSpPr>
          <p:spPr>
            <a:xfrm>
              <a:off x="5437136" y="5635648"/>
              <a:ext cx="15336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Prostokąt 41">
              <a:extLst>
                <a:ext uri="{FF2B5EF4-FFF2-40B4-BE49-F238E27FC236}">
                  <a16:creationId xmlns:a16="http://schemas.microsoft.com/office/drawing/2014/main" id="{382483DB-FE8C-418C-9BAA-55C0251B72B8}"/>
                </a:ext>
              </a:extLst>
            </p:cNvPr>
            <p:cNvSpPr/>
            <p:nvPr/>
          </p:nvSpPr>
          <p:spPr>
            <a:xfrm>
              <a:off x="6584195" y="5288358"/>
              <a:ext cx="6319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dirty="0"/>
                <a:t>B / J </a:t>
              </a:r>
              <a:endParaRPr lang="en-US" dirty="0"/>
            </a:p>
          </p:txBody>
        </p:sp>
      </p:grpSp>
      <p:grpSp>
        <p:nvGrpSpPr>
          <p:cNvPr id="2" name="Grupa 1">
            <a:extLst>
              <a:ext uri="{FF2B5EF4-FFF2-40B4-BE49-F238E27FC236}">
                <a16:creationId xmlns:a16="http://schemas.microsoft.com/office/drawing/2014/main" id="{ADFC4F6E-5E65-4CF0-BFEA-31D12EB3F38F}"/>
              </a:ext>
            </a:extLst>
          </p:cNvPr>
          <p:cNvGrpSpPr/>
          <p:nvPr/>
        </p:nvGrpSpPr>
        <p:grpSpPr>
          <a:xfrm>
            <a:off x="1020304" y="3359434"/>
            <a:ext cx="3038475" cy="1527175"/>
            <a:chOff x="1020304" y="3359434"/>
            <a:chExt cx="3038475" cy="1527175"/>
          </a:xfrm>
        </p:grpSpPr>
        <p:graphicFrame>
          <p:nvGraphicFramePr>
            <p:cNvPr id="43" name="Obiekt 42">
              <a:extLst>
                <a:ext uri="{FF2B5EF4-FFF2-40B4-BE49-F238E27FC236}">
                  <a16:creationId xmlns:a16="http://schemas.microsoft.com/office/drawing/2014/main" id="{AAC7F964-E083-45C3-A538-F37DA085184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20304" y="3359434"/>
            <a:ext cx="3038475" cy="152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15" imgW="3037824" imgH="1527091" progId="CorelDraw.Graphic.16">
                    <p:embed/>
                  </p:oleObj>
                </mc:Choice>
                <mc:Fallback>
                  <p:oleObj name="CorelDRAW" r:id="rId15" imgW="3037824" imgH="1527091" progId="CorelDraw.Graphic.16">
                    <p:embed/>
                    <p:pic>
                      <p:nvPicPr>
                        <p:cNvPr id="43" name="Obiekt 42">
                          <a:extLst>
                            <a:ext uri="{FF2B5EF4-FFF2-40B4-BE49-F238E27FC236}">
                              <a16:creationId xmlns:a16="http://schemas.microsoft.com/office/drawing/2014/main" id="{AAC7F964-E083-45C3-A538-F37DA085184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020304" y="3359434"/>
                          <a:ext cx="3038475" cy="15271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pole tekstowe 43">
              <a:extLst>
                <a:ext uri="{FF2B5EF4-FFF2-40B4-BE49-F238E27FC236}">
                  <a16:creationId xmlns:a16="http://schemas.microsoft.com/office/drawing/2014/main" id="{5F2C02D5-710B-4FF7-BF3C-EC7A6AC5B3B7}"/>
                </a:ext>
              </a:extLst>
            </p:cNvPr>
            <p:cNvSpPr txBox="1"/>
            <p:nvPr/>
          </p:nvSpPr>
          <p:spPr>
            <a:xfrm>
              <a:off x="2463165" y="3612466"/>
              <a:ext cx="2920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/>
                <a:t>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pole tekstowe 44">
                <a:extLst>
                  <a:ext uri="{FF2B5EF4-FFF2-40B4-BE49-F238E27FC236}">
                    <a16:creationId xmlns:a16="http://schemas.microsoft.com/office/drawing/2014/main" id="{4B59BFCB-156D-440A-840F-4F1EB0F91E2F}"/>
                  </a:ext>
                </a:extLst>
              </p:cNvPr>
              <p:cNvSpPr txBox="1"/>
              <p:nvPr/>
            </p:nvSpPr>
            <p:spPr>
              <a:xfrm>
                <a:off x="1411251" y="5084899"/>
                <a:ext cx="22565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800" i="1" dirty="0">
                    <a:solidFill>
                      <a:schemeClr val="tx1"/>
                    </a:solidFill>
                  </a:rPr>
                  <a:t>E</a:t>
                </a:r>
                <a14:m>
                  <m:oMath xmlns:m="http://schemas.openxmlformats.org/officeDocument/2006/math">
                    <m:r>
                      <a:rPr lang="pl-PL" sz="2800" b="1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pl-PL" sz="28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pl-PL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𝑩𝒋</m:t>
                    </m:r>
                    <m:r>
                      <a:rPr lang="pl-PL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pl-PL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l-PL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pl-PL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l-PL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pole tekstowe 44">
                <a:extLst>
                  <a:ext uri="{FF2B5EF4-FFF2-40B4-BE49-F238E27FC236}">
                    <a16:creationId xmlns:a16="http://schemas.microsoft.com/office/drawing/2014/main" id="{4B59BFCB-156D-440A-840F-4F1EB0F91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251" y="5084899"/>
                <a:ext cx="2256580" cy="523220"/>
              </a:xfrm>
              <a:prstGeom prst="rect">
                <a:avLst/>
              </a:prstGeom>
              <a:blipFill>
                <a:blip r:embed="rId17"/>
                <a:stretch>
                  <a:fillRect l="-5676" t="-10465" b="-3255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Prostokąt 45">
                <a:extLst>
                  <a:ext uri="{FF2B5EF4-FFF2-40B4-BE49-F238E27FC236}">
                    <a16:creationId xmlns:a16="http://schemas.microsoft.com/office/drawing/2014/main" id="{02F55104-E642-4A29-93F2-5896229429B3}"/>
                  </a:ext>
                </a:extLst>
              </p:cNvPr>
              <p:cNvSpPr/>
              <p:nvPr/>
            </p:nvSpPr>
            <p:spPr>
              <a:xfrm>
                <a:off x="1655645" y="5727212"/>
                <a:ext cx="1767792" cy="9033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pl-PL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l-PL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sz="24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ħ</m:t>
                              </m:r>
                            </m:e>
                            <m:sup>
                              <m:r>
                                <a:rPr lang="pl-PL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pl-PL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pl-PL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pl-PL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b>
                          </m:sSub>
                          <m:r>
                            <a:rPr lang="pl-PL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pl-PL" sz="2400" b="1" i="1" baseline="30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Prostokąt 45">
                <a:extLst>
                  <a:ext uri="{FF2B5EF4-FFF2-40B4-BE49-F238E27FC236}">
                    <a16:creationId xmlns:a16="http://schemas.microsoft.com/office/drawing/2014/main" id="{02F55104-E642-4A29-93F2-5896229429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645" y="5727212"/>
                <a:ext cx="1767792" cy="90332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54872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Prostokąt 3">
                <a:extLst>
                  <a:ext uri="{FF2B5EF4-FFF2-40B4-BE49-F238E27FC236}">
                    <a16:creationId xmlns:a16="http://schemas.microsoft.com/office/drawing/2014/main" id="{C86F876F-510E-49CB-A43D-7F6C4005004B}"/>
                  </a:ext>
                </a:extLst>
              </p:cNvPr>
              <p:cNvSpPr/>
              <p:nvPr/>
            </p:nvSpPr>
            <p:spPr>
              <a:xfrm>
                <a:off x="7307977" y="577885"/>
                <a:ext cx="2908255" cy="631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sz="2400" b="1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pl-PL" sz="24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𝒉𝒄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den>
                    </m:f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l-PL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</m:t>
                    </m:r>
                    <m:r>
                      <m:rPr>
                        <m:sty m:val="p"/>
                      </m:rPr>
                      <a:rPr lang="el-G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ν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𝒉𝒄</m:t>
                    </m:r>
                    <m:acc>
                      <m:accPr>
                        <m:chr m:val="̅"/>
                        <m:ctrlPr>
                          <a:rPr lang="pl-PL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𝛎</m:t>
                        </m:r>
                      </m:e>
                    </m:acc>
                  </m:oMath>
                </a14:m>
                <a:endParaRPr lang="pl-PL" sz="24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Prostokąt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86F876F-510E-49CB-A43D-7F6C400500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977" y="577885"/>
                <a:ext cx="2908255" cy="631648"/>
              </a:xfrm>
              <a:prstGeom prst="rect">
                <a:avLst/>
              </a:prstGeom>
              <a:blipFill>
                <a:blip r:embed="rId4"/>
                <a:stretch>
                  <a:fillRect l="-3354" b="-77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rostokąt 4">
            <a:extLst>
              <a:ext uri="{FF2B5EF4-FFF2-40B4-BE49-F238E27FC236}">
                <a16:creationId xmlns:a16="http://schemas.microsoft.com/office/drawing/2014/main" id="{F8FE88AE-2985-4082-9267-BEC005F0F65B}"/>
              </a:ext>
            </a:extLst>
          </p:cNvPr>
          <p:cNvSpPr/>
          <p:nvPr/>
        </p:nvSpPr>
        <p:spPr>
          <a:xfrm>
            <a:off x="6998974" y="577885"/>
            <a:ext cx="3308808" cy="6636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36E26BC-D3FB-48CD-8B4C-6D78814FD2F3}"/>
              </a:ext>
            </a:extLst>
          </p:cNvPr>
          <p:cNvSpPr txBox="1"/>
          <p:nvPr/>
        </p:nvSpPr>
        <p:spPr>
          <a:xfrm>
            <a:off x="557784" y="438912"/>
            <a:ext cx="531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Spektroskopia – promieniowanie elektromagnetyczne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Prostokąt 46">
                <a:extLst>
                  <a:ext uri="{FF2B5EF4-FFF2-40B4-BE49-F238E27FC236}">
                    <a16:creationId xmlns:a16="http://schemas.microsoft.com/office/drawing/2014/main" id="{96408FE6-EAB8-4F9E-B629-E911B886FE09}"/>
                  </a:ext>
                </a:extLst>
              </p:cNvPr>
              <p:cNvSpPr/>
              <p:nvPr/>
            </p:nvSpPr>
            <p:spPr>
              <a:xfrm>
                <a:off x="961805" y="4699593"/>
                <a:ext cx="143346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 = </a:t>
                </a:r>
                <a14:m>
                  <m:oMath xmlns:m="http://schemas.openxmlformats.org/officeDocument/2006/math">
                    <m:r>
                      <a:rPr lang="pl-PL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𝒉𝒄</m:t>
                    </m:r>
                    <m:acc>
                      <m:accPr>
                        <m:chr m:val="̅"/>
                        <m:ctrlPr>
                          <a:rPr lang="pl-PL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𝛎</m:t>
                        </m:r>
                      </m:e>
                    </m:acc>
                  </m:oMath>
                </a14:m>
                <a:endParaRPr lang="pl-PL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Prostokąt 46">
                <a:extLst>
                  <a:ext uri="{FF2B5EF4-FFF2-40B4-BE49-F238E27FC236}">
                    <a16:creationId xmlns:a16="http://schemas.microsoft.com/office/drawing/2014/main" id="{96408FE6-EAB8-4F9E-B629-E911B886FE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05" y="4699593"/>
                <a:ext cx="1433469" cy="369332"/>
              </a:xfrm>
              <a:prstGeom prst="rect">
                <a:avLst/>
              </a:prstGeom>
              <a:blipFill>
                <a:blip r:embed="rId5"/>
                <a:stretch>
                  <a:fillRect l="-3830" t="-11475" b="-2295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Prostokąt 47">
                <a:extLst>
                  <a:ext uri="{FF2B5EF4-FFF2-40B4-BE49-F238E27FC236}">
                    <a16:creationId xmlns:a16="http://schemas.microsoft.com/office/drawing/2014/main" id="{AF93FC4B-86DE-4B22-BF80-DE6AEB94DE53}"/>
                  </a:ext>
                </a:extLst>
              </p:cNvPr>
              <p:cNvSpPr/>
              <p:nvPr/>
            </p:nvSpPr>
            <p:spPr>
              <a:xfrm>
                <a:off x="1157460" y="4565966"/>
                <a:ext cx="6797647" cy="636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</m:t>
                      </m:r>
                      <m:r>
                        <a:rPr lang="pl-PL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l-PL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pl-PL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pl-PL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𝟔𝟐</m:t>
                      </m:r>
                      <m:r>
                        <a:rPr lang="pl-PL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l-PL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pl-PL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l-PL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𝟑𝟒</m:t>
                          </m:r>
                        </m:sup>
                      </m:sSup>
                      <m:r>
                        <a:rPr lang="pl-PL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l-PL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𝑱𝒔</m:t>
                      </m:r>
                      <m:r>
                        <a:rPr lang="pl-PL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∙</m:t>
                      </m:r>
                      <m:r>
                        <a:rPr lang="pl-PL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pl-PL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pl-PL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pl-PL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sup>
                      </m:sSup>
                      <m:f>
                        <m:fPr>
                          <m:ctrlPr>
                            <a:rPr lang="pl-PL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pl-PL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den>
                      </m:f>
                      <m:r>
                        <a:rPr lang="pl-PL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∙</m:t>
                      </m:r>
                      <m:r>
                        <a:rPr lang="pl-PL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𝟐𝟎𝟎𝟎</m:t>
                      </m:r>
                      <m:f>
                        <m:fPr>
                          <m:ctrlPr>
                            <a:rPr lang="pl-PL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pl-PL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pl-PL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Prostokąt 47">
                <a:extLst>
                  <a:ext uri="{FF2B5EF4-FFF2-40B4-BE49-F238E27FC236}">
                    <a16:creationId xmlns:a16="http://schemas.microsoft.com/office/drawing/2014/main" id="{AF93FC4B-86DE-4B22-BF80-DE6AEB94DE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460" y="4565966"/>
                <a:ext cx="6797647" cy="6365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Prostokąt 48">
                <a:extLst>
                  <a:ext uri="{FF2B5EF4-FFF2-40B4-BE49-F238E27FC236}">
                    <a16:creationId xmlns:a16="http://schemas.microsoft.com/office/drawing/2014/main" id="{ADFF5FBA-FB9D-49FA-8DC1-DE5B9EE81E50}"/>
                  </a:ext>
                </a:extLst>
              </p:cNvPr>
              <p:cNvSpPr/>
              <p:nvPr/>
            </p:nvSpPr>
            <p:spPr>
              <a:xfrm>
                <a:off x="0" y="5336178"/>
                <a:ext cx="6797647" cy="375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</m:t>
                      </m:r>
                      <m:r>
                        <a:rPr lang="pl-PL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l-PL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pl-PL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pl-PL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𝟗𝟕</m:t>
                      </m:r>
                      <m:r>
                        <a:rPr lang="pl-PL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l-PL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pl-PL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l-PL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𝟐𝟐</m:t>
                          </m:r>
                        </m:sup>
                      </m:sSup>
                      <m:r>
                        <a:rPr lang="pl-PL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𝑱</m:t>
                      </m:r>
                    </m:oMath>
                  </m:oMathPara>
                </a14:m>
                <a:endParaRPr lang="pl-PL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Prostokąt 48">
                <a:extLst>
                  <a:ext uri="{FF2B5EF4-FFF2-40B4-BE49-F238E27FC236}">
                    <a16:creationId xmlns:a16="http://schemas.microsoft.com/office/drawing/2014/main" id="{ADFF5FBA-FB9D-49FA-8DC1-DE5B9EE81E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36178"/>
                <a:ext cx="6797647" cy="375552"/>
              </a:xfrm>
              <a:prstGeom prst="rect">
                <a:avLst/>
              </a:prstGeom>
              <a:blipFill>
                <a:blip r:embed="rId7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Prostokąt 49">
                <a:extLst>
                  <a:ext uri="{FF2B5EF4-FFF2-40B4-BE49-F238E27FC236}">
                    <a16:creationId xmlns:a16="http://schemas.microsoft.com/office/drawing/2014/main" id="{8E6ABF31-5BCA-4DFA-BA77-E13F104BBD57}"/>
                  </a:ext>
                </a:extLst>
              </p:cNvPr>
              <p:cNvSpPr/>
              <p:nvPr/>
            </p:nvSpPr>
            <p:spPr>
              <a:xfrm>
                <a:off x="2478940" y="4058967"/>
                <a:ext cx="170253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l-PL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𝛎</m:t>
                        </m:r>
                      </m:e>
                    </m:acc>
                    <m:r>
                      <a:rPr lang="pl-PL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l-PL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2000 m</a:t>
                </a:r>
                <a:r>
                  <a:rPr lang="pl-PL" b="1" baseline="30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-1</a:t>
                </a:r>
                <a:r>
                  <a:rPr lang="pl-PL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0" name="Prostokąt 49">
                <a:extLst>
                  <a:ext uri="{FF2B5EF4-FFF2-40B4-BE49-F238E27FC236}">
                    <a16:creationId xmlns:a16="http://schemas.microsoft.com/office/drawing/2014/main" id="{8E6ABF31-5BCA-4DFA-BA77-E13F104BBD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940" y="4058967"/>
                <a:ext cx="1702535" cy="369332"/>
              </a:xfrm>
              <a:prstGeom prst="rect">
                <a:avLst/>
              </a:prstGeom>
              <a:blipFill>
                <a:blip r:embed="rId8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ole tekstowe 7">
            <a:extLst>
              <a:ext uri="{FF2B5EF4-FFF2-40B4-BE49-F238E27FC236}">
                <a16:creationId xmlns:a16="http://schemas.microsoft.com/office/drawing/2014/main" id="{85F172E7-6A57-4BFB-B9E3-71BCEE7887D7}"/>
              </a:ext>
            </a:extLst>
          </p:cNvPr>
          <p:cNvSpPr txBox="1"/>
          <p:nvPr/>
        </p:nvSpPr>
        <p:spPr>
          <a:xfrm>
            <a:off x="7873827" y="4058967"/>
            <a:ext cx="3311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Spektroskopia mikrofalowa (MW)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86530FB0-18A5-450F-8AB0-105884CDE7D5}"/>
              </a:ext>
            </a:extLst>
          </p:cNvPr>
          <p:cNvSpPr/>
          <p:nvPr/>
        </p:nvSpPr>
        <p:spPr>
          <a:xfrm>
            <a:off x="469210" y="1763307"/>
            <a:ext cx="104426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Aft>
                <a:spcPts val="0"/>
              </a:spcAft>
            </a:pPr>
            <a:r>
              <a:rPr lang="pl-PL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Zadanie 1.1. </a:t>
            </a:r>
          </a:p>
          <a:p>
            <a:pPr lvl="1" algn="just"/>
            <a:r>
              <a:rPr lang="pl-PL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(e)* Widmo absorpcji gazowego chlorowodoru daje serię wąskich sygnałów ze stała odległością 20 cm</a:t>
            </a:r>
            <a:r>
              <a:rPr lang="pl-PL" kern="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-1</a:t>
            </a:r>
            <a:r>
              <a:rPr lang="pl-PL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Oblicz energię (w J) jaka jest potrzebna do wzbudzenia układu z najniższego możliwego poziomu energetycznego na pierwszy poziom energetyczny. Z jakim rodzajem promieniowania/spektroskopii masz do czynienia?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E0F4B230-23C5-4843-964B-39AD0A7F7B2B}"/>
              </a:ext>
            </a:extLst>
          </p:cNvPr>
          <p:cNvSpPr txBox="1"/>
          <p:nvPr/>
        </p:nvSpPr>
        <p:spPr>
          <a:xfrm>
            <a:off x="8762104" y="4478184"/>
            <a:ext cx="1511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rgbClr val="FF0000"/>
                </a:solidFill>
              </a:rPr>
              <a:t>5-500 cm</a:t>
            </a:r>
            <a:r>
              <a:rPr lang="pl-PL" sz="2400" baseline="30000" dirty="0">
                <a:solidFill>
                  <a:srgbClr val="FF0000"/>
                </a:solidFill>
              </a:rPr>
              <a:t>-1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160C2516-E03B-468B-8639-A5A48CE63D22}"/>
              </a:ext>
            </a:extLst>
          </p:cNvPr>
          <p:cNvSpPr txBox="1"/>
          <p:nvPr/>
        </p:nvSpPr>
        <p:spPr>
          <a:xfrm>
            <a:off x="9962114" y="69580"/>
            <a:ext cx="2082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Tego nie wymagamy</a:t>
            </a:r>
          </a:p>
        </p:txBody>
      </p:sp>
    </p:spTree>
    <p:extLst>
      <p:ext uri="{BB962C8B-B14F-4D97-AF65-F5344CB8AC3E}">
        <p14:creationId xmlns:p14="http://schemas.microsoft.com/office/powerpoint/2010/main" val="764215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zrzut ekranu&#10;&#10;Opis wygenerowany automatycznie">
            <a:extLst>
              <a:ext uri="{FF2B5EF4-FFF2-40B4-BE49-F238E27FC236}">
                <a16:creationId xmlns:a16="http://schemas.microsoft.com/office/drawing/2014/main" id="{7E8C28E9-BD25-4C0D-B7C3-C87310868D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44"/>
          <a:stretch/>
        </p:blipFill>
        <p:spPr>
          <a:xfrm>
            <a:off x="1801017" y="1747462"/>
            <a:ext cx="9283543" cy="432297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7373C7F-260F-45A5-A405-CCB90AB6451B}"/>
              </a:ext>
            </a:extLst>
          </p:cNvPr>
          <p:cNvSpPr txBox="1"/>
          <p:nvPr/>
        </p:nvSpPr>
        <p:spPr>
          <a:xfrm>
            <a:off x="3549879" y="611690"/>
            <a:ext cx="2818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Spektroskopia UV-Vis</a:t>
            </a:r>
          </a:p>
          <a:p>
            <a:pPr algn="ctr"/>
            <a:r>
              <a:rPr lang="pl-PL" dirty="0"/>
              <a:t>(przejścia elektronowe w cząsteczce –</a:t>
            </a:r>
          </a:p>
          <a:p>
            <a:pPr algn="ctr"/>
            <a:r>
              <a:rPr lang="pl-PL" dirty="0"/>
              <a:t>w wiązaniach chemicznych)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5792BD1-0C58-44A3-A133-E18EF341F3B7}"/>
              </a:ext>
            </a:extLst>
          </p:cNvPr>
          <p:cNvSpPr txBox="1"/>
          <p:nvPr/>
        </p:nvSpPr>
        <p:spPr>
          <a:xfrm>
            <a:off x="1278731" y="719969"/>
            <a:ext cx="2204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Spektroskopia X-Ray</a:t>
            </a:r>
          </a:p>
          <a:p>
            <a:pPr algn="ctr"/>
            <a:r>
              <a:rPr lang="pl-PL" dirty="0"/>
              <a:t>(przejścia w obrębie elektronów rdzeniowych)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9EB4212F-5D61-4F69-9599-5017D956E3B8}"/>
              </a:ext>
            </a:extLst>
          </p:cNvPr>
          <p:cNvSpPr txBox="1"/>
          <p:nvPr/>
        </p:nvSpPr>
        <p:spPr>
          <a:xfrm>
            <a:off x="6096000" y="812302"/>
            <a:ext cx="2818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Spektroskopia IR</a:t>
            </a:r>
          </a:p>
          <a:p>
            <a:pPr algn="ctr"/>
            <a:r>
              <a:rPr lang="pl-PL" dirty="0"/>
              <a:t>(przejścia oscylacyjne)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D3F5953-39FA-4919-94F5-619874E00C27}"/>
              </a:ext>
            </a:extLst>
          </p:cNvPr>
          <p:cNvSpPr txBox="1"/>
          <p:nvPr/>
        </p:nvSpPr>
        <p:spPr>
          <a:xfrm>
            <a:off x="8339520" y="812301"/>
            <a:ext cx="2818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Spektroskopia MW</a:t>
            </a:r>
          </a:p>
          <a:p>
            <a:pPr algn="ctr"/>
            <a:r>
              <a:rPr lang="pl-PL" dirty="0"/>
              <a:t>(przejścia rotacyjne)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E7AB088-B74D-42B0-ABBF-E95C204F2DCE}"/>
              </a:ext>
            </a:extLst>
          </p:cNvPr>
          <p:cNvSpPr txBox="1"/>
          <p:nvPr/>
        </p:nvSpPr>
        <p:spPr>
          <a:xfrm>
            <a:off x="9183000" y="4378461"/>
            <a:ext cx="28188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Spektroskopia NMR</a:t>
            </a:r>
          </a:p>
          <a:p>
            <a:pPr algn="ctr"/>
            <a:r>
              <a:rPr lang="pl-PL" dirty="0"/>
              <a:t>(przejścia między poziomami spinowymi jąder atomowych; w pol. magnetycznym)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9BFA345-8D99-4EF3-AD5D-69228E98C019}"/>
              </a:ext>
            </a:extLst>
          </p:cNvPr>
          <p:cNvSpPr txBox="1"/>
          <p:nvPr/>
        </p:nvSpPr>
        <p:spPr>
          <a:xfrm>
            <a:off x="0" y="3714130"/>
            <a:ext cx="220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Rozpady jąder</a:t>
            </a:r>
          </a:p>
          <a:p>
            <a:pPr algn="ctr"/>
            <a:r>
              <a:rPr lang="pl-PL" dirty="0"/>
              <a:t>atomowych</a:t>
            </a:r>
          </a:p>
        </p:txBody>
      </p: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83488175-A2EC-44E6-88C9-E3E6A136D867}"/>
              </a:ext>
            </a:extLst>
          </p:cNvPr>
          <p:cNvCxnSpPr>
            <a:cxnSpLocks/>
          </p:cNvCxnSpPr>
          <p:nvPr/>
        </p:nvCxnSpPr>
        <p:spPr>
          <a:xfrm flipH="1" flipV="1">
            <a:off x="8443245" y="3144852"/>
            <a:ext cx="2149183" cy="1149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id="{D8E48636-42AF-4DD0-88CE-29193D9FB5CE}"/>
              </a:ext>
            </a:extLst>
          </p:cNvPr>
          <p:cNvCxnSpPr/>
          <p:nvPr/>
        </p:nvCxnSpPr>
        <p:spPr>
          <a:xfrm flipH="1">
            <a:off x="7030720" y="1458632"/>
            <a:ext cx="1960880" cy="1402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id="{18752B6C-9983-49FE-9A30-F05219142A72}"/>
              </a:ext>
            </a:extLst>
          </p:cNvPr>
          <p:cNvCxnSpPr/>
          <p:nvPr/>
        </p:nvCxnSpPr>
        <p:spPr>
          <a:xfrm flipH="1">
            <a:off x="6024880" y="1458632"/>
            <a:ext cx="762000" cy="1402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091B8707-2B95-473F-A001-9B14E1E5408A}"/>
              </a:ext>
            </a:extLst>
          </p:cNvPr>
          <p:cNvCxnSpPr>
            <a:stCxn id="6" idx="2"/>
          </p:cNvCxnSpPr>
          <p:nvPr/>
        </p:nvCxnSpPr>
        <p:spPr>
          <a:xfrm>
            <a:off x="4959308" y="1812019"/>
            <a:ext cx="303572" cy="693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>
            <a:extLst>
              <a:ext uri="{FF2B5EF4-FFF2-40B4-BE49-F238E27FC236}">
                <a16:creationId xmlns:a16="http://schemas.microsoft.com/office/drawing/2014/main" id="{825F400C-7AA4-4CA2-8597-C8EB296452BE}"/>
              </a:ext>
            </a:extLst>
          </p:cNvPr>
          <p:cNvCxnSpPr/>
          <p:nvPr/>
        </p:nvCxnSpPr>
        <p:spPr>
          <a:xfrm>
            <a:off x="3119120" y="1747462"/>
            <a:ext cx="1097280" cy="1002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>
            <a:extLst>
              <a:ext uri="{FF2B5EF4-FFF2-40B4-BE49-F238E27FC236}">
                <a16:creationId xmlns:a16="http://schemas.microsoft.com/office/drawing/2014/main" id="{DABBDF31-153B-4F0C-AA2F-73D89C1DC151}"/>
              </a:ext>
            </a:extLst>
          </p:cNvPr>
          <p:cNvCxnSpPr/>
          <p:nvPr/>
        </p:nvCxnSpPr>
        <p:spPr>
          <a:xfrm flipV="1">
            <a:off x="1524000" y="3232446"/>
            <a:ext cx="1513840" cy="481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919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Obraz 48">
            <a:extLst>
              <a:ext uri="{FF2B5EF4-FFF2-40B4-BE49-F238E27FC236}">
                <a16:creationId xmlns:a16="http://schemas.microsoft.com/office/drawing/2014/main" id="{64F93815-032C-4B05-B306-2F91482302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7" t="5053" r="2084" b="259"/>
          <a:stretch/>
        </p:blipFill>
        <p:spPr>
          <a:xfrm>
            <a:off x="2704789" y="4469077"/>
            <a:ext cx="2961772" cy="23036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ole tekstowe 16">
                <a:extLst>
                  <a:ext uri="{FF2B5EF4-FFF2-40B4-BE49-F238E27FC236}">
                    <a16:creationId xmlns:a16="http://schemas.microsoft.com/office/drawing/2014/main" id="{D2120C3B-A06B-47BA-A291-347600FB479A}"/>
                  </a:ext>
                </a:extLst>
              </p:cNvPr>
              <p:cNvSpPr txBox="1"/>
              <p:nvPr/>
            </p:nvSpPr>
            <p:spPr>
              <a:xfrm>
                <a:off x="3012802" y="2708656"/>
                <a:ext cx="2866682" cy="567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000" i="1" dirty="0"/>
                  <a:t>A</a:t>
                </a:r>
                <a:r>
                  <a:rPr lang="el-GR" sz="2000" baseline="-25000" dirty="0"/>
                  <a:t>λ</a:t>
                </a:r>
                <a:r>
                  <a:rPr lang="pl-PL" sz="2000" dirty="0"/>
                  <a:t> = -log </a:t>
                </a:r>
                <a:r>
                  <a:rPr lang="pl-PL" sz="2000" i="1" dirty="0"/>
                  <a:t>T = </a:t>
                </a:r>
                <a:r>
                  <a:rPr lang="pl-PL" sz="2000" dirty="0"/>
                  <a:t>-log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l-PL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pl-PL" sz="2000" i="1" dirty="0"/>
                  <a:t> =</a:t>
                </a:r>
                <a:r>
                  <a:rPr lang="pl-PL" sz="2000" dirty="0"/>
                  <a:t> log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pl-PL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l-PL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0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pl-PL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pl-PL" sz="2000" i="1" dirty="0"/>
              </a:p>
            </p:txBody>
          </p:sp>
        </mc:Choice>
        <mc:Fallback xmlns="">
          <p:sp>
            <p:nvSpPr>
              <p:cNvPr id="17" name="pole tekstowe 16">
                <a:extLst>
                  <a:ext uri="{FF2B5EF4-FFF2-40B4-BE49-F238E27FC236}">
                    <a16:creationId xmlns:a16="http://schemas.microsoft.com/office/drawing/2014/main" id="{D2120C3B-A06B-47BA-A291-347600FB4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2802" y="2708656"/>
                <a:ext cx="2866682" cy="567720"/>
              </a:xfrm>
              <a:prstGeom prst="rect">
                <a:avLst/>
              </a:prstGeom>
              <a:blipFill>
                <a:blip r:embed="rId6"/>
                <a:stretch>
                  <a:fillRect l="-2128" b="-107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Prostokąt 17">
            <a:extLst>
              <a:ext uri="{FF2B5EF4-FFF2-40B4-BE49-F238E27FC236}">
                <a16:creationId xmlns:a16="http://schemas.microsoft.com/office/drawing/2014/main" id="{AFA7A14E-194B-4C63-A7B0-9A35FBEB459A}"/>
              </a:ext>
            </a:extLst>
          </p:cNvPr>
          <p:cNvSpPr/>
          <p:nvPr/>
        </p:nvSpPr>
        <p:spPr>
          <a:xfrm>
            <a:off x="4289849" y="427331"/>
            <a:ext cx="339365" cy="96801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id="{FDB17B15-52DF-4E23-A55A-C6C049842FB0}"/>
              </a:ext>
            </a:extLst>
          </p:cNvPr>
          <p:cNvCxnSpPr/>
          <p:nvPr/>
        </p:nvCxnSpPr>
        <p:spPr>
          <a:xfrm>
            <a:off x="3752522" y="942859"/>
            <a:ext cx="5373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id="{0DF66348-EC78-4F55-B446-F715CC118BC0}"/>
              </a:ext>
            </a:extLst>
          </p:cNvPr>
          <p:cNvCxnSpPr/>
          <p:nvPr/>
        </p:nvCxnSpPr>
        <p:spPr>
          <a:xfrm>
            <a:off x="4654276" y="942859"/>
            <a:ext cx="5373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7B3B3C1D-0CA6-4629-96E7-CF2C6EF5CF3A}"/>
              </a:ext>
            </a:extLst>
          </p:cNvPr>
          <p:cNvSpPr txBox="1"/>
          <p:nvPr/>
        </p:nvSpPr>
        <p:spPr>
          <a:xfrm>
            <a:off x="3860725" y="542006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/>
              <a:t>I</a:t>
            </a:r>
            <a:r>
              <a:rPr lang="pl-PL" baseline="-25000" dirty="0"/>
              <a:t>0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26ECD5E7-E1BE-4B76-8B87-6982FA5070AD}"/>
              </a:ext>
            </a:extLst>
          </p:cNvPr>
          <p:cNvSpPr txBox="1"/>
          <p:nvPr/>
        </p:nvSpPr>
        <p:spPr>
          <a:xfrm>
            <a:off x="4762478" y="542006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/>
              <a:t>I</a:t>
            </a:r>
            <a:r>
              <a:rPr lang="pl-PL" baseline="-250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Prostokąt 22">
                <a:extLst>
                  <a:ext uri="{FF2B5EF4-FFF2-40B4-BE49-F238E27FC236}">
                    <a16:creationId xmlns:a16="http://schemas.microsoft.com/office/drawing/2014/main" id="{62AD6B87-70EB-4B71-8CE9-D3BE4FD794CB}"/>
                  </a:ext>
                </a:extLst>
              </p:cNvPr>
              <p:cNvSpPr/>
              <p:nvPr/>
            </p:nvSpPr>
            <p:spPr>
              <a:xfrm>
                <a:off x="4049360" y="1949612"/>
                <a:ext cx="823110" cy="6626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sz="2400" i="1" dirty="0"/>
                  <a:t>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pl-PL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l-PL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pl-PL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pl-PL" sz="2400" dirty="0"/>
              </a:p>
            </p:txBody>
          </p:sp>
        </mc:Choice>
        <mc:Fallback xmlns="">
          <p:sp>
            <p:nvSpPr>
              <p:cNvPr id="23" name="Prostokąt 22">
                <a:extLst>
                  <a:ext uri="{FF2B5EF4-FFF2-40B4-BE49-F238E27FC236}">
                    <a16:creationId xmlns:a16="http://schemas.microsoft.com/office/drawing/2014/main" id="{62AD6B87-70EB-4B71-8CE9-D3BE4FD794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360" y="1949612"/>
                <a:ext cx="823110" cy="662682"/>
              </a:xfrm>
              <a:prstGeom prst="rect">
                <a:avLst/>
              </a:prstGeom>
              <a:blipFill>
                <a:blip r:embed="rId7"/>
                <a:stretch>
                  <a:fillRect l="-11111" b="-183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pole tekstowe 23">
            <a:extLst>
              <a:ext uri="{FF2B5EF4-FFF2-40B4-BE49-F238E27FC236}">
                <a16:creationId xmlns:a16="http://schemas.microsoft.com/office/drawing/2014/main" id="{207C816E-ADE3-41CA-AF36-736B5CB07C9C}"/>
              </a:ext>
            </a:extLst>
          </p:cNvPr>
          <p:cNvSpPr txBox="1"/>
          <p:nvPr/>
        </p:nvSpPr>
        <p:spPr>
          <a:xfrm>
            <a:off x="803359" y="2079589"/>
            <a:ext cx="1549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Transmitancja: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8C6752AB-4B07-49C7-9B81-6D47203C3AF8}"/>
              </a:ext>
            </a:extLst>
          </p:cNvPr>
          <p:cNvSpPr txBox="1"/>
          <p:nvPr/>
        </p:nvSpPr>
        <p:spPr>
          <a:xfrm>
            <a:off x="803359" y="2795315"/>
            <a:ext cx="1409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Absorbancja: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8C85814-B90D-4640-8BE6-50A18A8E5A0E}"/>
              </a:ext>
            </a:extLst>
          </p:cNvPr>
          <p:cNvSpPr txBox="1"/>
          <p:nvPr/>
        </p:nvSpPr>
        <p:spPr>
          <a:xfrm>
            <a:off x="3308897" y="680505"/>
            <a:ext cx="497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dirty="0"/>
              <a:t>λ</a:t>
            </a:r>
            <a:r>
              <a:rPr lang="pl-PL" sz="2400" baseline="-25000" dirty="0"/>
              <a:t>1</a:t>
            </a:r>
            <a:endParaRPr lang="pl-PL" sz="2400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612F7DD-B938-403B-99BC-6FA43F43D71E}"/>
              </a:ext>
            </a:extLst>
          </p:cNvPr>
          <p:cNvSpPr txBox="1"/>
          <p:nvPr/>
        </p:nvSpPr>
        <p:spPr>
          <a:xfrm>
            <a:off x="5353896" y="680504"/>
            <a:ext cx="497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dirty="0"/>
              <a:t>λ</a:t>
            </a:r>
            <a:r>
              <a:rPr lang="pl-PL" sz="2400" baseline="-25000" dirty="0"/>
              <a:t>1</a:t>
            </a:r>
            <a:endParaRPr lang="pl-PL" sz="24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BBC5116-C52B-4C7E-9FD5-96258D9B528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5"/>
          <a:stretch/>
        </p:blipFill>
        <p:spPr>
          <a:xfrm>
            <a:off x="6439645" y="259679"/>
            <a:ext cx="5561930" cy="3187581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34DD503A-D013-4B2D-8F7C-0833E6878CA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48"/>
          <a:stretch/>
        </p:blipFill>
        <p:spPr>
          <a:xfrm>
            <a:off x="6439645" y="3631926"/>
            <a:ext cx="5561930" cy="3115056"/>
          </a:xfrm>
          <a:prstGeom prst="rect">
            <a:avLst/>
          </a:prstGeom>
        </p:spPr>
      </p:pic>
      <p:sp>
        <p:nvSpPr>
          <p:cNvPr id="36" name="pole tekstowe 35">
            <a:extLst>
              <a:ext uri="{FF2B5EF4-FFF2-40B4-BE49-F238E27FC236}">
                <a16:creationId xmlns:a16="http://schemas.microsoft.com/office/drawing/2014/main" id="{C40896ED-E233-4197-BF7B-A0FAD70353EA}"/>
              </a:ext>
            </a:extLst>
          </p:cNvPr>
          <p:cNvSpPr txBox="1"/>
          <p:nvPr/>
        </p:nvSpPr>
        <p:spPr>
          <a:xfrm>
            <a:off x="8600708" y="0"/>
            <a:ext cx="1549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Transmitancja: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71C86229-339A-44C3-A03F-434DFB146C5A}"/>
              </a:ext>
            </a:extLst>
          </p:cNvPr>
          <p:cNvSpPr txBox="1"/>
          <p:nvPr/>
        </p:nvSpPr>
        <p:spPr>
          <a:xfrm>
            <a:off x="8600708" y="3389074"/>
            <a:ext cx="1409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Absorbancja: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399CCE7C-B198-403B-A1AE-F76DA7870464}"/>
              </a:ext>
            </a:extLst>
          </p:cNvPr>
          <p:cNvCxnSpPr>
            <a:cxnSpLocks/>
          </p:cNvCxnSpPr>
          <p:nvPr/>
        </p:nvCxnSpPr>
        <p:spPr>
          <a:xfrm>
            <a:off x="0" y="3548102"/>
            <a:ext cx="618715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D7DE0F11-1F14-4022-B2D0-5CE6C6F3E7F0}"/>
              </a:ext>
            </a:extLst>
          </p:cNvPr>
          <p:cNvCxnSpPr>
            <a:cxnSpLocks/>
          </p:cNvCxnSpPr>
          <p:nvPr/>
        </p:nvCxnSpPr>
        <p:spPr>
          <a:xfrm>
            <a:off x="6187155" y="3548102"/>
            <a:ext cx="0" cy="330989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98B6073-E78D-44C1-AB21-03D75C623C4E}"/>
              </a:ext>
            </a:extLst>
          </p:cNvPr>
          <p:cNvSpPr txBox="1"/>
          <p:nvPr/>
        </p:nvSpPr>
        <p:spPr>
          <a:xfrm>
            <a:off x="74972" y="157848"/>
            <a:ext cx="219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u="sng" dirty="0"/>
              <a:t>Techniki absorpcyjne</a:t>
            </a:r>
            <a:r>
              <a:rPr lang="pl-PL" dirty="0"/>
              <a:t>: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1034D597-E8CC-4628-B84C-9B3D54877443}"/>
              </a:ext>
            </a:extLst>
          </p:cNvPr>
          <p:cNvSpPr txBox="1"/>
          <p:nvPr/>
        </p:nvSpPr>
        <p:spPr>
          <a:xfrm>
            <a:off x="99472" y="3754543"/>
            <a:ext cx="1892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u="sng" dirty="0"/>
              <a:t>Techniki emisyjne:</a:t>
            </a: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AEDCAE51-89A4-4175-964E-E8E7A862A496}"/>
              </a:ext>
            </a:extLst>
          </p:cNvPr>
          <p:cNvSpPr/>
          <p:nvPr/>
        </p:nvSpPr>
        <p:spPr>
          <a:xfrm>
            <a:off x="4327218" y="3813418"/>
            <a:ext cx="339365" cy="96801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1" name="Łącznik prosty ze strzałką 40">
            <a:extLst>
              <a:ext uri="{FF2B5EF4-FFF2-40B4-BE49-F238E27FC236}">
                <a16:creationId xmlns:a16="http://schemas.microsoft.com/office/drawing/2014/main" id="{FF07559C-A278-4969-93BC-8DB405DF51FD}"/>
              </a:ext>
            </a:extLst>
          </p:cNvPr>
          <p:cNvCxnSpPr/>
          <p:nvPr/>
        </p:nvCxnSpPr>
        <p:spPr>
          <a:xfrm>
            <a:off x="4691645" y="4328946"/>
            <a:ext cx="5373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B7A6467F-C22C-48CE-B04C-041C9A3E42F2}"/>
              </a:ext>
            </a:extLst>
          </p:cNvPr>
          <p:cNvSpPr txBox="1"/>
          <p:nvPr/>
        </p:nvSpPr>
        <p:spPr>
          <a:xfrm>
            <a:off x="4799847" y="392809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/>
              <a:t>I</a:t>
            </a:r>
            <a:r>
              <a:rPr lang="pl-PL" baseline="-25000" dirty="0"/>
              <a:t>1</a:t>
            </a:r>
          </a:p>
        </p:txBody>
      </p:sp>
      <p:sp>
        <p:nvSpPr>
          <p:cNvPr id="45" name="pole tekstowe 44">
            <a:extLst>
              <a:ext uri="{FF2B5EF4-FFF2-40B4-BE49-F238E27FC236}">
                <a16:creationId xmlns:a16="http://schemas.microsoft.com/office/drawing/2014/main" id="{E1DD7E3A-D9D0-4FC0-9179-5B33A78917D0}"/>
              </a:ext>
            </a:extLst>
          </p:cNvPr>
          <p:cNvSpPr txBox="1"/>
          <p:nvPr/>
        </p:nvSpPr>
        <p:spPr>
          <a:xfrm>
            <a:off x="5391265" y="4066591"/>
            <a:ext cx="497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dirty="0"/>
              <a:t>λ</a:t>
            </a:r>
            <a:r>
              <a:rPr lang="pl-PL" sz="2400" baseline="-25000" dirty="0"/>
              <a:t>1</a:t>
            </a:r>
            <a:endParaRPr lang="pl-PL" sz="2400" dirty="0"/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85837C49-F155-4D5B-B89B-CA596CE1C364}"/>
              </a:ext>
            </a:extLst>
          </p:cNvPr>
          <p:cNvSpPr txBox="1"/>
          <p:nvPr/>
        </p:nvSpPr>
        <p:spPr>
          <a:xfrm>
            <a:off x="74972" y="4123875"/>
            <a:ext cx="2737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Bezpośredni pomiar intensywności wiązki wychodzącej</a:t>
            </a:r>
          </a:p>
        </p:txBody>
      </p: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01502E4A-387E-4585-85FB-DEB8AB4960E0}"/>
              </a:ext>
            </a:extLst>
          </p:cNvPr>
          <p:cNvSpPr txBox="1"/>
          <p:nvPr/>
        </p:nvSpPr>
        <p:spPr>
          <a:xfrm>
            <a:off x="116976" y="452284"/>
            <a:ext cx="2737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Pomiar osłabienia intensywności promieniowania wchodzącego do próbki</a:t>
            </a:r>
          </a:p>
        </p:txBody>
      </p:sp>
      <p:sp>
        <p:nvSpPr>
          <p:cNvPr id="50" name="pole tekstowe 49">
            <a:extLst>
              <a:ext uri="{FF2B5EF4-FFF2-40B4-BE49-F238E27FC236}">
                <a16:creationId xmlns:a16="http://schemas.microsoft.com/office/drawing/2014/main" id="{F3FE82C0-FD69-4E3A-A65E-C55A2CD56DA9}"/>
              </a:ext>
            </a:extLst>
          </p:cNvPr>
          <p:cNvSpPr txBox="1"/>
          <p:nvPr/>
        </p:nvSpPr>
        <p:spPr>
          <a:xfrm rot="16200000">
            <a:off x="1540986" y="5294734"/>
            <a:ext cx="1754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Ilość </a:t>
            </a:r>
            <a:r>
              <a:rPr lang="pl-PL" sz="1400" dirty="0" err="1"/>
              <a:t>zliczeń</a:t>
            </a:r>
            <a:r>
              <a:rPr lang="pl-PL" sz="1400" dirty="0"/>
              <a:t> fotonów</a:t>
            </a:r>
          </a:p>
          <a:p>
            <a:r>
              <a:rPr lang="pl-PL" sz="1400" dirty="0"/>
              <a:t>(intensywność emisji)</a:t>
            </a:r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59A2676D-BEEF-4AAA-93F3-B517C6C3257E}"/>
              </a:ext>
            </a:extLst>
          </p:cNvPr>
          <p:cNvSpPr txBox="1"/>
          <p:nvPr/>
        </p:nvSpPr>
        <p:spPr>
          <a:xfrm>
            <a:off x="74972" y="1565141"/>
            <a:ext cx="1674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(UV-Vis </a:t>
            </a:r>
            <a:r>
              <a:rPr lang="pl-PL" dirty="0" err="1"/>
              <a:t>abs</a:t>
            </a:r>
            <a:r>
              <a:rPr lang="pl-PL" dirty="0"/>
              <a:t>., IR)</a:t>
            </a:r>
          </a:p>
        </p:txBody>
      </p:sp>
      <p:sp>
        <p:nvSpPr>
          <p:cNvPr id="54" name="pole tekstowe 53">
            <a:extLst>
              <a:ext uri="{FF2B5EF4-FFF2-40B4-BE49-F238E27FC236}">
                <a16:creationId xmlns:a16="http://schemas.microsoft.com/office/drawing/2014/main" id="{6F06F9CB-3F36-41D7-9488-18E93857A950}"/>
              </a:ext>
            </a:extLst>
          </p:cNvPr>
          <p:cNvSpPr txBox="1"/>
          <p:nvPr/>
        </p:nvSpPr>
        <p:spPr>
          <a:xfrm>
            <a:off x="53212" y="4962876"/>
            <a:ext cx="212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(UV-Vis em., </a:t>
            </a:r>
            <a:r>
              <a:rPr lang="pl-PL" dirty="0" err="1"/>
              <a:t>Raman</a:t>
            </a:r>
            <a:r>
              <a:rPr lang="pl-PL" dirty="0"/>
              <a:t>)</a:t>
            </a:r>
          </a:p>
        </p:txBody>
      </p:sp>
      <p:sp>
        <p:nvSpPr>
          <p:cNvPr id="55" name="pole tekstowe 54">
            <a:extLst>
              <a:ext uri="{FF2B5EF4-FFF2-40B4-BE49-F238E27FC236}">
                <a16:creationId xmlns:a16="http://schemas.microsoft.com/office/drawing/2014/main" id="{CAFFFA02-F9DB-4FC8-9EBC-81059C52CCE2}"/>
              </a:ext>
            </a:extLst>
          </p:cNvPr>
          <p:cNvSpPr txBox="1"/>
          <p:nvPr/>
        </p:nvSpPr>
        <p:spPr>
          <a:xfrm>
            <a:off x="654857" y="3085529"/>
            <a:ext cx="1706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/>
              <a:t>(może być większa niż 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087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1" grpId="0"/>
      <p:bldP spid="22" grpId="0"/>
      <p:bldP spid="23" grpId="0"/>
      <p:bldP spid="24" grpId="0"/>
      <p:bldP spid="25" grpId="0"/>
      <p:bldP spid="15" grpId="0"/>
      <p:bldP spid="16" grpId="0"/>
      <p:bldP spid="36" grpId="0"/>
      <p:bldP spid="37" grpId="0"/>
      <p:bldP spid="38" grpId="0"/>
      <p:bldP spid="39" grpId="0" animBg="1"/>
      <p:bldP spid="43" grpId="0"/>
      <p:bldP spid="45" grpId="0"/>
      <p:bldP spid="46" grpId="0"/>
      <p:bldP spid="47" grpId="0"/>
      <p:bldP spid="50" grpId="0"/>
      <p:bldP spid="53" grpId="0"/>
      <p:bldP spid="54" grpId="0"/>
      <p:bldP spid="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25">
            <a:extLst>
              <a:ext uri="{FF2B5EF4-FFF2-40B4-BE49-F238E27FC236}">
                <a16:creationId xmlns:a16="http://schemas.microsoft.com/office/drawing/2014/main" id="{090638C0-F225-4800-8967-9BAF524404FD}"/>
              </a:ext>
            </a:extLst>
          </p:cNvPr>
          <p:cNvSpPr/>
          <p:nvPr/>
        </p:nvSpPr>
        <p:spPr>
          <a:xfrm>
            <a:off x="448649" y="557524"/>
            <a:ext cx="111299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Zadanie 1.2.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Oblicz transmitancję roztworu CuSO</a:t>
            </a:r>
            <a:r>
              <a:rPr lang="pl-PL" sz="20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dla długości fali 450 </a:t>
            </a:r>
            <a:r>
              <a:rPr lang="pl-PL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pl-PL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wiedząc że absorbancja roztworu dla tej długości fali wyniosła:</a:t>
            </a:r>
          </a:p>
          <a:p>
            <a:pPr marL="457200" indent="-457200">
              <a:buAutoNum type="alphaLcParenR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0.02</a:t>
            </a:r>
          </a:p>
          <a:p>
            <a:pPr marL="457200" indent="-457200">
              <a:buAutoNum type="alphaLcParenR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0.2</a:t>
            </a:r>
          </a:p>
          <a:p>
            <a:pPr marL="457200" indent="-457200">
              <a:buAutoNum type="alphaLcParenR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1.2</a:t>
            </a:r>
          </a:p>
          <a:p>
            <a:pPr marL="457200" indent="-457200">
              <a:buAutoNum type="alphaLcParenR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2.2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A9799CA-2164-4734-8DD3-9753A3B85C32}"/>
              </a:ext>
            </a:extLst>
          </p:cNvPr>
          <p:cNvSpPr txBox="1"/>
          <p:nvPr/>
        </p:nvSpPr>
        <p:spPr>
          <a:xfrm>
            <a:off x="1687789" y="4755141"/>
            <a:ext cx="1212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A = 1.2</a:t>
            </a: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BCBD0029-A265-44B0-A4A6-489F16C7A7EC}"/>
              </a:ext>
            </a:extLst>
          </p:cNvPr>
          <p:cNvSpPr txBox="1"/>
          <p:nvPr/>
        </p:nvSpPr>
        <p:spPr>
          <a:xfrm>
            <a:off x="9020843" y="4791800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6.3%</a:t>
            </a:r>
            <a:endParaRPr lang="pl-PL" sz="2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28F246C9-4B28-49A2-B5A5-048FA566095B}"/>
              </a:ext>
            </a:extLst>
          </p:cNvPr>
          <p:cNvSpPr txBox="1"/>
          <p:nvPr/>
        </p:nvSpPr>
        <p:spPr>
          <a:xfrm>
            <a:off x="1687789" y="4275152"/>
            <a:ext cx="1212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A = 0.2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13A1D901-F7CF-4437-8878-E97503D31185}"/>
              </a:ext>
            </a:extLst>
          </p:cNvPr>
          <p:cNvSpPr txBox="1"/>
          <p:nvPr/>
        </p:nvSpPr>
        <p:spPr>
          <a:xfrm>
            <a:off x="1687789" y="3795163"/>
            <a:ext cx="1326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A = 0.02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89979741-80E0-49F9-AC83-B70A0176EBEA}"/>
              </a:ext>
            </a:extLst>
          </p:cNvPr>
          <p:cNvSpPr txBox="1"/>
          <p:nvPr/>
        </p:nvSpPr>
        <p:spPr>
          <a:xfrm>
            <a:off x="3535750" y="3831822"/>
            <a:ext cx="13814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-log </a:t>
            </a:r>
            <a:r>
              <a:rPr lang="pl-PL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Strzałka: w prawo 34">
            <a:extLst>
              <a:ext uri="{FF2B5EF4-FFF2-40B4-BE49-F238E27FC236}">
                <a16:creationId xmlns:a16="http://schemas.microsoft.com/office/drawing/2014/main" id="{88130E2B-4367-43FB-BDD4-BB85F3681A39}"/>
              </a:ext>
            </a:extLst>
          </p:cNvPr>
          <p:cNvSpPr/>
          <p:nvPr/>
        </p:nvSpPr>
        <p:spPr>
          <a:xfrm>
            <a:off x="4845611" y="3937102"/>
            <a:ext cx="273465" cy="18955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AA01F69E-8523-453F-8110-FB5CB0BE4D04}"/>
              </a:ext>
            </a:extLst>
          </p:cNvPr>
          <p:cNvSpPr txBox="1"/>
          <p:nvPr/>
        </p:nvSpPr>
        <p:spPr>
          <a:xfrm>
            <a:off x="5234493" y="3831822"/>
            <a:ext cx="1018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  <a:r>
              <a:rPr lang="pl-PL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l-PL" sz="20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7DBCC08F-526D-4F7E-AD94-995FA4677F5D}"/>
              </a:ext>
            </a:extLst>
          </p:cNvPr>
          <p:cNvSpPr txBox="1"/>
          <p:nvPr/>
        </p:nvSpPr>
        <p:spPr>
          <a:xfrm>
            <a:off x="6723004" y="3831822"/>
            <a:ext cx="1212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  <a:r>
              <a:rPr lang="pl-PL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-0.02</a:t>
            </a:r>
          </a:p>
        </p:txBody>
      </p:sp>
      <p:sp>
        <p:nvSpPr>
          <p:cNvPr id="38" name="Strzałka: w prawo 37">
            <a:extLst>
              <a:ext uri="{FF2B5EF4-FFF2-40B4-BE49-F238E27FC236}">
                <a16:creationId xmlns:a16="http://schemas.microsoft.com/office/drawing/2014/main" id="{F6B74F5C-72ED-4BFF-9F6F-9A72910FCA1D}"/>
              </a:ext>
            </a:extLst>
          </p:cNvPr>
          <p:cNvSpPr/>
          <p:nvPr/>
        </p:nvSpPr>
        <p:spPr>
          <a:xfrm>
            <a:off x="6334122" y="3937102"/>
            <a:ext cx="273465" cy="18955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316C9C1F-B238-4673-8022-54298779CFCB}"/>
              </a:ext>
            </a:extLst>
          </p:cNvPr>
          <p:cNvSpPr txBox="1"/>
          <p:nvPr/>
        </p:nvSpPr>
        <p:spPr>
          <a:xfrm>
            <a:off x="7935195" y="3831822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0.95</a:t>
            </a:r>
            <a:endParaRPr lang="pl-PL" sz="2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10DD5ECF-7F01-48B6-BE7F-555AEB42E312}"/>
              </a:ext>
            </a:extLst>
          </p:cNvPr>
          <p:cNvSpPr txBox="1"/>
          <p:nvPr/>
        </p:nvSpPr>
        <p:spPr>
          <a:xfrm>
            <a:off x="9007925" y="3831822"/>
            <a:ext cx="862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95%</a:t>
            </a:r>
            <a:endParaRPr lang="pl-PL" sz="2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B0F3D046-6742-4B5E-A52D-262D147104BB}"/>
              </a:ext>
            </a:extLst>
          </p:cNvPr>
          <p:cNvSpPr txBox="1"/>
          <p:nvPr/>
        </p:nvSpPr>
        <p:spPr>
          <a:xfrm>
            <a:off x="9020842" y="4311811"/>
            <a:ext cx="862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63%</a:t>
            </a:r>
            <a:endParaRPr lang="pl-PL" sz="2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A5A30362-5BA5-44DC-9BB7-AA4CA71B5495}"/>
              </a:ext>
            </a:extLst>
          </p:cNvPr>
          <p:cNvSpPr txBox="1"/>
          <p:nvPr/>
        </p:nvSpPr>
        <p:spPr>
          <a:xfrm>
            <a:off x="1687789" y="5293865"/>
            <a:ext cx="1212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A = 2.2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A5129F65-58A8-40FA-825B-4B4A7CC42D3D}"/>
              </a:ext>
            </a:extLst>
          </p:cNvPr>
          <p:cNvSpPr txBox="1"/>
          <p:nvPr/>
        </p:nvSpPr>
        <p:spPr>
          <a:xfrm>
            <a:off x="9035070" y="5259801"/>
            <a:ext cx="105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0.63%</a:t>
            </a:r>
            <a:endParaRPr lang="pl-PL" sz="2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698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/>
      <p:bldP spid="32" grpId="0"/>
      <p:bldP spid="33" grpId="0"/>
      <p:bldP spid="34" grpId="0"/>
      <p:bldP spid="35" grpId="0" animBg="1"/>
      <p:bldP spid="36" grpId="0"/>
      <p:bldP spid="37" grpId="0"/>
      <p:bldP spid="38" grpId="0" animBg="1"/>
      <p:bldP spid="39" grpId="0"/>
      <p:bldP spid="40" grpId="0"/>
      <p:bldP spid="41" grpId="0"/>
      <p:bldP spid="42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>
              <a:ext uri="{FF2B5EF4-FFF2-40B4-BE49-F238E27FC236}">
                <a16:creationId xmlns:a16="http://schemas.microsoft.com/office/drawing/2014/main" id="{A46606DC-4EC0-481D-A554-CD616789423C}"/>
              </a:ext>
            </a:extLst>
          </p:cNvPr>
          <p:cNvSpPr/>
          <p:nvPr/>
        </p:nvSpPr>
        <p:spPr>
          <a:xfrm>
            <a:off x="3960111" y="342274"/>
            <a:ext cx="444102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800" b="1" dirty="0"/>
              <a:t>METODY SPEKTROSKOPOWE</a:t>
            </a:r>
          </a:p>
          <a:p>
            <a:pPr algn="ctr"/>
            <a:r>
              <a:rPr lang="pl-PL" sz="2800" b="1" dirty="0">
                <a:solidFill>
                  <a:srgbClr val="FF0000"/>
                </a:solidFill>
              </a:rPr>
              <a:t>Ćwiczenia rachunkowe 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A815A35-BF04-4040-9B41-A4B82D7A7BA0}"/>
              </a:ext>
            </a:extLst>
          </p:cNvPr>
          <p:cNvSpPr txBox="1"/>
          <p:nvPr/>
        </p:nvSpPr>
        <p:spPr>
          <a:xfrm>
            <a:off x="504200" y="2176931"/>
            <a:ext cx="104600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2400" b="1" dirty="0">
                <a:effectLst/>
              </a:rPr>
              <a:t>Literatura:</a:t>
            </a:r>
          </a:p>
          <a:p>
            <a:pPr marL="457200" indent="-457200">
              <a:spcAft>
                <a:spcPts val="0"/>
              </a:spcAft>
              <a:buAutoNum type="arabicPeriod"/>
            </a:pPr>
            <a:r>
              <a:rPr lang="pl-PL" sz="2400" dirty="0">
                <a:effectLst/>
              </a:rPr>
              <a:t>Zbigniew Kęcki, Podstawy spektroskopii molekularnej, PWN, Warszawa, 1992. </a:t>
            </a:r>
          </a:p>
          <a:p>
            <a:pPr marL="457200" indent="-457200">
              <a:spcAft>
                <a:spcPts val="0"/>
              </a:spcAft>
              <a:buAutoNum type="arabicPeriod"/>
            </a:pPr>
            <a:r>
              <a:rPr lang="pl-PL" sz="2400" dirty="0">
                <a:effectLst/>
              </a:rPr>
              <a:t>Praca zbiorowa pod redakcją Wojciecha Zielińskiego i Andrzeja Rajcy, Metody spektroskopowe i ich zastosowanie do identyfikacji związków organicznych, WNT, Warszawa, 1995. </a:t>
            </a:r>
            <a:endParaRPr lang="pl-PL" sz="2000" dirty="0"/>
          </a:p>
          <a:p>
            <a:pPr marL="457200" indent="-457200">
              <a:spcAft>
                <a:spcPts val="0"/>
              </a:spcAft>
              <a:buAutoNum type="arabicPeriod"/>
            </a:pPr>
            <a:r>
              <a:rPr lang="pl-PL" sz="2400" dirty="0">
                <a:effectLst/>
              </a:rPr>
              <a:t>Robert </a:t>
            </a:r>
            <a:r>
              <a:rPr lang="pl-PL" sz="2400" dirty="0" err="1">
                <a:effectLst/>
              </a:rPr>
              <a:t>Silverstein</a:t>
            </a:r>
            <a:r>
              <a:rPr lang="pl-PL" sz="2400" dirty="0">
                <a:effectLst/>
              </a:rPr>
              <a:t>, Spektroskopowe metody identyfikacji związków organicznych, Wydawnictwo Naukowe PWN, Warszawa, 2007. 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02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rostokąt 33">
            <a:extLst>
              <a:ext uri="{FF2B5EF4-FFF2-40B4-BE49-F238E27FC236}">
                <a16:creationId xmlns:a16="http://schemas.microsoft.com/office/drawing/2014/main" id="{78D1A575-7689-400B-8EA7-6C407FFD8247}"/>
              </a:ext>
            </a:extLst>
          </p:cNvPr>
          <p:cNvSpPr/>
          <p:nvPr/>
        </p:nvSpPr>
        <p:spPr>
          <a:xfrm>
            <a:off x="4079783" y="1533832"/>
            <a:ext cx="3788075" cy="6812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3" name="Obiekt 2">
            <a:extLst>
              <a:ext uri="{FF2B5EF4-FFF2-40B4-BE49-F238E27FC236}">
                <a16:creationId xmlns:a16="http://schemas.microsoft.com/office/drawing/2014/main" id="{415739E7-F7BC-4B01-82E2-39D96EAD7D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705511"/>
              </p:ext>
            </p:extLst>
          </p:nvPr>
        </p:nvGraphicFramePr>
        <p:xfrm>
          <a:off x="4295570" y="4225413"/>
          <a:ext cx="3180896" cy="662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944640" imgH="196511" progId="ChemDraw.Document.6.0">
                  <p:embed/>
                </p:oleObj>
              </mc:Choice>
              <mc:Fallback>
                <p:oleObj name="CS ChemDraw Drawing" r:id="rId3" imgW="944640" imgH="196511" progId="ChemDraw.Document.6.0">
                  <p:embed/>
                  <p:pic>
                    <p:nvPicPr>
                      <p:cNvPr id="3" name="Obiekt 2">
                        <a:extLst>
                          <a:ext uri="{FF2B5EF4-FFF2-40B4-BE49-F238E27FC236}">
                            <a16:creationId xmlns:a16="http://schemas.microsoft.com/office/drawing/2014/main" id="{415739E7-F7BC-4B01-82E2-39D96EAD7D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95570" y="4225413"/>
                        <a:ext cx="3180896" cy="6629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E8E622C6-AC06-464F-9B19-4A8869A58949}"/>
              </a:ext>
            </a:extLst>
          </p:cNvPr>
          <p:cNvSpPr txBox="1"/>
          <p:nvPr/>
        </p:nvSpPr>
        <p:spPr>
          <a:xfrm>
            <a:off x="3460955" y="1533832"/>
            <a:ext cx="5648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i="1" dirty="0"/>
              <a:t>U</a:t>
            </a:r>
            <a:r>
              <a:rPr lang="pl-PL" sz="3200" dirty="0"/>
              <a:t> = </a:t>
            </a:r>
            <a:r>
              <a:rPr lang="pl-PL" sz="3200" i="1" dirty="0" err="1"/>
              <a:t>E</a:t>
            </a:r>
            <a:r>
              <a:rPr lang="pl-PL" sz="3200" baseline="-25000" dirty="0" err="1"/>
              <a:t>el</a:t>
            </a:r>
            <a:r>
              <a:rPr lang="pl-PL" sz="3200" dirty="0"/>
              <a:t> + </a:t>
            </a:r>
            <a:r>
              <a:rPr lang="pl-PL" sz="3200" i="1" dirty="0" err="1"/>
              <a:t>E</a:t>
            </a:r>
            <a:r>
              <a:rPr lang="pl-PL" sz="3200" baseline="-25000" dirty="0" err="1"/>
              <a:t>osc</a:t>
            </a:r>
            <a:r>
              <a:rPr lang="pl-PL" sz="3200" dirty="0"/>
              <a:t> + </a:t>
            </a:r>
            <a:r>
              <a:rPr lang="pl-PL" sz="3200" i="1" dirty="0" err="1"/>
              <a:t>E</a:t>
            </a:r>
            <a:r>
              <a:rPr lang="pl-PL" sz="3200" baseline="-25000" dirty="0" err="1"/>
              <a:t>rot</a:t>
            </a:r>
            <a:r>
              <a:rPr lang="pl-PL" sz="3200" dirty="0"/>
              <a:t> (+ </a:t>
            </a:r>
            <a:r>
              <a:rPr lang="pl-PL" sz="3200" i="1" dirty="0" err="1"/>
              <a:t>E</a:t>
            </a:r>
            <a:r>
              <a:rPr lang="pl-PL" sz="3200" baseline="-25000" dirty="0" err="1"/>
              <a:t>spinJ</a:t>
            </a:r>
            <a:r>
              <a:rPr lang="pl-PL" sz="3200" dirty="0"/>
              <a:t>)</a:t>
            </a:r>
            <a:r>
              <a:rPr lang="pl-PL" sz="3200" baseline="-25000" dirty="0"/>
              <a:t> </a:t>
            </a:r>
            <a:r>
              <a:rPr lang="pl-PL" sz="3200" dirty="0"/>
              <a:t>+ </a:t>
            </a:r>
            <a:r>
              <a:rPr lang="pl-PL" sz="3200" i="1" dirty="0" err="1"/>
              <a:t>E</a:t>
            </a:r>
            <a:r>
              <a:rPr lang="pl-PL" sz="3200" baseline="-25000" dirty="0" err="1"/>
              <a:t>trans</a:t>
            </a:r>
            <a:r>
              <a:rPr lang="pl-PL" sz="3200" baseline="-25000" dirty="0"/>
              <a:t>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1C7185A-D7F8-4709-A353-2C1B1068C3B4}"/>
              </a:ext>
            </a:extLst>
          </p:cNvPr>
          <p:cNvSpPr txBox="1"/>
          <p:nvPr/>
        </p:nvSpPr>
        <p:spPr>
          <a:xfrm>
            <a:off x="521109" y="540774"/>
            <a:ext cx="4025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Energia wewnętrzna molekuły:</a:t>
            </a:r>
          </a:p>
        </p:txBody>
      </p: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96424A36-A1ED-4CB9-B07E-E4BCCA03A59A}"/>
              </a:ext>
            </a:extLst>
          </p:cNvPr>
          <p:cNvCxnSpPr/>
          <p:nvPr/>
        </p:nvCxnSpPr>
        <p:spPr>
          <a:xfrm flipH="1">
            <a:off x="2949074" y="2160271"/>
            <a:ext cx="1130710" cy="565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9A887570-F2BF-442E-BB91-164CD1E3ED41}"/>
              </a:ext>
            </a:extLst>
          </p:cNvPr>
          <p:cNvSpPr txBox="1"/>
          <p:nvPr/>
        </p:nvSpPr>
        <p:spPr>
          <a:xfrm>
            <a:off x="1553699" y="2671017"/>
            <a:ext cx="19607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Związana </a:t>
            </a:r>
          </a:p>
          <a:p>
            <a:r>
              <a:rPr lang="pl-PL" dirty="0"/>
              <a:t>z oddziaływaniami </a:t>
            </a:r>
          </a:p>
          <a:p>
            <a:r>
              <a:rPr lang="pl-PL" dirty="0"/>
              <a:t>e-e, e-j, j-j</a:t>
            </a:r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2454E1C7-CE27-4A79-A48C-AC7DDFADEF57}"/>
              </a:ext>
            </a:extLst>
          </p:cNvPr>
          <p:cNvCxnSpPr>
            <a:cxnSpLocks/>
          </p:cNvCxnSpPr>
          <p:nvPr/>
        </p:nvCxnSpPr>
        <p:spPr>
          <a:xfrm flipH="1">
            <a:off x="4857940" y="2160271"/>
            <a:ext cx="352554" cy="6812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4731614-81FF-430A-AEE3-D048947A21B3}"/>
              </a:ext>
            </a:extLst>
          </p:cNvPr>
          <p:cNvSpPr txBox="1"/>
          <p:nvPr/>
        </p:nvSpPr>
        <p:spPr>
          <a:xfrm>
            <a:off x="3846023" y="2971555"/>
            <a:ext cx="1817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Drgania molekuły</a:t>
            </a:r>
          </a:p>
        </p:txBody>
      </p: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9D4BFBD5-5732-470F-9C17-477222438DD9}"/>
              </a:ext>
            </a:extLst>
          </p:cNvPr>
          <p:cNvCxnSpPr/>
          <p:nvPr/>
        </p:nvCxnSpPr>
        <p:spPr>
          <a:xfrm flipH="1">
            <a:off x="4857940" y="4166419"/>
            <a:ext cx="65876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id="{5DB2CEA6-A1B9-4386-BB95-F989C955F929}"/>
              </a:ext>
            </a:extLst>
          </p:cNvPr>
          <p:cNvCxnSpPr/>
          <p:nvPr/>
        </p:nvCxnSpPr>
        <p:spPr>
          <a:xfrm>
            <a:off x="6181187" y="4166419"/>
            <a:ext cx="65223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Łącznik prosty ze strzałką 21">
            <a:extLst>
              <a:ext uri="{FF2B5EF4-FFF2-40B4-BE49-F238E27FC236}">
                <a16:creationId xmlns:a16="http://schemas.microsoft.com/office/drawing/2014/main" id="{6915363A-8F15-4F40-8C83-5C9FF6674B3F}"/>
              </a:ext>
            </a:extLst>
          </p:cNvPr>
          <p:cNvCxnSpPr>
            <a:cxnSpLocks/>
          </p:cNvCxnSpPr>
          <p:nvPr/>
        </p:nvCxnSpPr>
        <p:spPr>
          <a:xfrm>
            <a:off x="6200852" y="2178462"/>
            <a:ext cx="229445" cy="7420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Strzałka: zakrzywiona w lewo 22">
            <a:extLst>
              <a:ext uri="{FF2B5EF4-FFF2-40B4-BE49-F238E27FC236}">
                <a16:creationId xmlns:a16="http://schemas.microsoft.com/office/drawing/2014/main" id="{D33B2078-1C49-429D-A22E-CBE376441DFD}"/>
              </a:ext>
            </a:extLst>
          </p:cNvPr>
          <p:cNvSpPr/>
          <p:nvPr/>
        </p:nvSpPr>
        <p:spPr>
          <a:xfrm>
            <a:off x="7678992" y="4132775"/>
            <a:ext cx="334297" cy="988527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4" name="Strzałka: zakrzywiona w lewo 23">
            <a:extLst>
              <a:ext uri="{FF2B5EF4-FFF2-40B4-BE49-F238E27FC236}">
                <a16:creationId xmlns:a16="http://schemas.microsoft.com/office/drawing/2014/main" id="{992AFEFD-2D19-4FB0-B45E-C8B9C7281636}"/>
              </a:ext>
            </a:extLst>
          </p:cNvPr>
          <p:cNvSpPr/>
          <p:nvPr/>
        </p:nvSpPr>
        <p:spPr>
          <a:xfrm rot="10800000">
            <a:off x="3678070" y="4132131"/>
            <a:ext cx="334297" cy="988527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598FBB0D-F698-401B-A079-B98B778E4F80}"/>
              </a:ext>
            </a:extLst>
          </p:cNvPr>
          <p:cNvSpPr txBox="1"/>
          <p:nvPr/>
        </p:nvSpPr>
        <p:spPr>
          <a:xfrm>
            <a:off x="5789081" y="2979470"/>
            <a:ext cx="1687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Rotacje molekuł</a:t>
            </a:r>
          </a:p>
        </p:txBody>
      </p:sp>
      <p:cxnSp>
        <p:nvCxnSpPr>
          <p:cNvPr id="28" name="Łącznik prosty ze strzałką 27">
            <a:extLst>
              <a:ext uri="{FF2B5EF4-FFF2-40B4-BE49-F238E27FC236}">
                <a16:creationId xmlns:a16="http://schemas.microsoft.com/office/drawing/2014/main" id="{E7C59D25-7CBA-48F6-84AB-BE0FBB8805BF}"/>
              </a:ext>
            </a:extLst>
          </p:cNvPr>
          <p:cNvCxnSpPr/>
          <p:nvPr/>
        </p:nvCxnSpPr>
        <p:spPr>
          <a:xfrm>
            <a:off x="7393858" y="2160271"/>
            <a:ext cx="619431" cy="6812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Łącznik prosty ze strzałką 29">
            <a:extLst>
              <a:ext uri="{FF2B5EF4-FFF2-40B4-BE49-F238E27FC236}">
                <a16:creationId xmlns:a16="http://schemas.microsoft.com/office/drawing/2014/main" id="{82225E68-1B82-4CD5-9E7D-78573CC559A8}"/>
              </a:ext>
            </a:extLst>
          </p:cNvPr>
          <p:cNvCxnSpPr>
            <a:stCxn id="4" idx="3"/>
          </p:cNvCxnSpPr>
          <p:nvPr/>
        </p:nvCxnSpPr>
        <p:spPr>
          <a:xfrm>
            <a:off x="9109809" y="1826220"/>
            <a:ext cx="52580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D43EB3C2-BA48-4DED-8122-5376C58F1238}"/>
              </a:ext>
            </a:extLst>
          </p:cNvPr>
          <p:cNvSpPr txBox="1"/>
          <p:nvPr/>
        </p:nvSpPr>
        <p:spPr>
          <a:xfrm>
            <a:off x="7703573" y="2916479"/>
            <a:ext cx="2272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Spin jąder atomowych</a:t>
            </a:r>
          </a:p>
          <a:p>
            <a:pPr algn="ctr"/>
            <a:r>
              <a:rPr lang="pl-PL" dirty="0"/>
              <a:t>(w polu </a:t>
            </a:r>
            <a:r>
              <a:rPr lang="pl-PL" dirty="0" err="1"/>
              <a:t>magn</a:t>
            </a:r>
            <a:r>
              <a:rPr lang="pl-PL" dirty="0"/>
              <a:t>.)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B9AE2797-84F9-4953-826F-A2EB4C69FC25}"/>
              </a:ext>
            </a:extLst>
          </p:cNvPr>
          <p:cNvSpPr txBox="1"/>
          <p:nvPr/>
        </p:nvSpPr>
        <p:spPr>
          <a:xfrm>
            <a:off x="9724103" y="1641553"/>
            <a:ext cx="1656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En. translacyjna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B9BA900E-E0A3-40A8-AF47-C02CFC24B0B3}"/>
              </a:ext>
            </a:extLst>
          </p:cNvPr>
          <p:cNvSpPr txBox="1"/>
          <p:nvPr/>
        </p:nvSpPr>
        <p:spPr>
          <a:xfrm>
            <a:off x="1021022" y="3538121"/>
            <a:ext cx="2721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&gt; 98% energii wewnętrznej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974219E6-E192-405B-9DED-C627C234F06E}"/>
              </a:ext>
            </a:extLst>
          </p:cNvPr>
          <p:cNvSpPr txBox="1"/>
          <p:nvPr/>
        </p:nvSpPr>
        <p:spPr>
          <a:xfrm>
            <a:off x="7975268" y="6427693"/>
            <a:ext cx="4216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Energie te nie przyjmują dowolnej wartości</a:t>
            </a:r>
          </a:p>
        </p:txBody>
      </p:sp>
      <p:cxnSp>
        <p:nvCxnSpPr>
          <p:cNvPr id="38" name="Łącznik prosty 37">
            <a:extLst>
              <a:ext uri="{FF2B5EF4-FFF2-40B4-BE49-F238E27FC236}">
                <a16:creationId xmlns:a16="http://schemas.microsoft.com/office/drawing/2014/main" id="{E5C04EB0-C61B-4EBF-A490-D15AFD96CB4C}"/>
              </a:ext>
            </a:extLst>
          </p:cNvPr>
          <p:cNvCxnSpPr/>
          <p:nvPr/>
        </p:nvCxnSpPr>
        <p:spPr>
          <a:xfrm flipH="1">
            <a:off x="4295570" y="4225413"/>
            <a:ext cx="251449" cy="2187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39">
            <a:extLst>
              <a:ext uri="{FF2B5EF4-FFF2-40B4-BE49-F238E27FC236}">
                <a16:creationId xmlns:a16="http://schemas.microsoft.com/office/drawing/2014/main" id="{16473BC9-0FCC-4E2A-9E5A-C3552B4D170A}"/>
              </a:ext>
            </a:extLst>
          </p:cNvPr>
          <p:cNvCxnSpPr/>
          <p:nvPr/>
        </p:nvCxnSpPr>
        <p:spPr>
          <a:xfrm>
            <a:off x="4309429" y="4768645"/>
            <a:ext cx="237590" cy="19014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40">
            <a:extLst>
              <a:ext uri="{FF2B5EF4-FFF2-40B4-BE49-F238E27FC236}">
                <a16:creationId xmlns:a16="http://schemas.microsoft.com/office/drawing/2014/main" id="{A356F0ED-91E4-4178-ADA8-69377A98BADF}"/>
              </a:ext>
            </a:extLst>
          </p:cNvPr>
          <p:cNvCxnSpPr>
            <a:cxnSpLocks/>
          </p:cNvCxnSpPr>
          <p:nvPr/>
        </p:nvCxnSpPr>
        <p:spPr>
          <a:xfrm flipH="1">
            <a:off x="7276274" y="4707310"/>
            <a:ext cx="235167" cy="27606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42">
            <a:extLst>
              <a:ext uri="{FF2B5EF4-FFF2-40B4-BE49-F238E27FC236}">
                <a16:creationId xmlns:a16="http://schemas.microsoft.com/office/drawing/2014/main" id="{97DA2E17-5FA9-4062-9709-9BF197CB9C69}"/>
              </a:ext>
            </a:extLst>
          </p:cNvPr>
          <p:cNvCxnSpPr/>
          <p:nvPr/>
        </p:nvCxnSpPr>
        <p:spPr>
          <a:xfrm>
            <a:off x="7221344" y="4254032"/>
            <a:ext cx="237590" cy="19014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A80573A0-6334-49AF-AF03-E78ABE2E46C0}"/>
              </a:ext>
            </a:extLst>
          </p:cNvPr>
          <p:cNvCxnSpPr/>
          <p:nvPr/>
        </p:nvCxnSpPr>
        <p:spPr>
          <a:xfrm>
            <a:off x="9537106" y="6339932"/>
            <a:ext cx="1110953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Łącznik prosty 28">
            <a:extLst>
              <a:ext uri="{FF2B5EF4-FFF2-40B4-BE49-F238E27FC236}">
                <a16:creationId xmlns:a16="http://schemas.microsoft.com/office/drawing/2014/main" id="{80384350-65E4-424D-886A-B9703E136762}"/>
              </a:ext>
            </a:extLst>
          </p:cNvPr>
          <p:cNvCxnSpPr/>
          <p:nvPr/>
        </p:nvCxnSpPr>
        <p:spPr>
          <a:xfrm>
            <a:off x="9537106" y="5364288"/>
            <a:ext cx="1110953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ED175C6-AB7E-47E8-81A6-31554B6704C5}"/>
              </a:ext>
            </a:extLst>
          </p:cNvPr>
          <p:cNvSpPr txBox="1"/>
          <p:nvPr/>
        </p:nvSpPr>
        <p:spPr>
          <a:xfrm>
            <a:off x="9037448" y="4691801"/>
            <a:ext cx="2276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Poziomy energetyczne</a:t>
            </a:r>
          </a:p>
        </p:txBody>
      </p: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43A23795-4C19-4A89-94D0-09FDFB865F02}"/>
              </a:ext>
            </a:extLst>
          </p:cNvPr>
          <p:cNvCxnSpPr/>
          <p:nvPr/>
        </p:nvCxnSpPr>
        <p:spPr>
          <a:xfrm flipV="1">
            <a:off x="10092582" y="5364288"/>
            <a:ext cx="0" cy="975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338D9E1-3E98-42DA-B7E3-136720BE5C6E}"/>
              </a:ext>
            </a:extLst>
          </p:cNvPr>
          <p:cNvSpPr txBox="1"/>
          <p:nvPr/>
        </p:nvSpPr>
        <p:spPr>
          <a:xfrm>
            <a:off x="7867858" y="5528945"/>
            <a:ext cx="2012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dirty="0"/>
              <a:t>Przejście pomiędzy </a:t>
            </a:r>
          </a:p>
          <a:p>
            <a:pPr algn="r"/>
            <a:r>
              <a:rPr lang="pl-PL" dirty="0"/>
              <a:t>poziomami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CEE5BB7D-CBD2-4A44-B537-12D1673B60C3}"/>
              </a:ext>
            </a:extLst>
          </p:cNvPr>
          <p:cNvSpPr txBox="1"/>
          <p:nvPr/>
        </p:nvSpPr>
        <p:spPr>
          <a:xfrm>
            <a:off x="10338085" y="565208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800" b="1" i="1" dirty="0">
                <a:sym typeface="Symbol"/>
              </a:rPr>
              <a:t>E</a:t>
            </a:r>
            <a:r>
              <a:rPr lang="pl-PL" sz="1800" b="1" dirty="0">
                <a:sym typeface="Symbol"/>
              </a:rPr>
              <a:t> = h</a:t>
            </a:r>
            <a:endParaRPr lang="pl-PL" dirty="0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EABE1610-70C8-453E-A820-92DB84802A16}"/>
              </a:ext>
            </a:extLst>
          </p:cNvPr>
          <p:cNvSpPr txBox="1"/>
          <p:nvPr/>
        </p:nvSpPr>
        <p:spPr>
          <a:xfrm>
            <a:off x="5302143" y="1168264"/>
            <a:ext cx="1477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skwantowane</a:t>
            </a: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48708181-5D34-4876-AE4F-8DD99ACB7651}"/>
              </a:ext>
            </a:extLst>
          </p:cNvPr>
          <p:cNvSpPr/>
          <p:nvPr/>
        </p:nvSpPr>
        <p:spPr>
          <a:xfrm>
            <a:off x="350617" y="5876569"/>
            <a:ext cx="5830570" cy="768529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DF371751-84E8-4B2B-9C5D-A6BCD016047D}"/>
              </a:ext>
            </a:extLst>
          </p:cNvPr>
          <p:cNvSpPr txBox="1"/>
          <p:nvPr/>
        </p:nvSpPr>
        <p:spPr>
          <a:xfrm>
            <a:off x="419776" y="5914927"/>
            <a:ext cx="5830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To co możemy zaobserwować to przejścia pomiędzy </a:t>
            </a:r>
          </a:p>
          <a:p>
            <a:r>
              <a:rPr lang="pl-PL" b="1" dirty="0"/>
              <a:t>poziomami energetycznymi, nie same poziomy i ich energie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995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0" grpId="0"/>
      <p:bldP spid="13" grpId="0"/>
      <p:bldP spid="23" grpId="0" animBg="1"/>
      <p:bldP spid="24" grpId="0" animBg="1"/>
      <p:bldP spid="25" grpId="0"/>
      <p:bldP spid="31" grpId="0"/>
      <p:bldP spid="32" grpId="0"/>
      <p:bldP spid="35" grpId="0"/>
      <p:bldP spid="36" grpId="0"/>
      <p:bldP spid="7" grpId="0"/>
      <p:bldP spid="14" grpId="0"/>
      <p:bldP spid="16" grpId="0"/>
      <p:bldP spid="20" grpId="0"/>
      <p:bldP spid="39" grpId="0" animBg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881888CA-6A46-444C-B2D9-077E58CC123B}"/>
              </a:ext>
            </a:extLst>
          </p:cNvPr>
          <p:cNvSpPr/>
          <p:nvPr/>
        </p:nvSpPr>
        <p:spPr>
          <a:xfrm>
            <a:off x="2508903" y="1179754"/>
            <a:ext cx="72113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/>
              <a:t>energia, długość fali, częstotliwość, liczba falowa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BDC989C2-0039-406E-8796-58D57544CC48}"/>
              </a:ext>
            </a:extLst>
          </p:cNvPr>
          <p:cNvSpPr/>
          <p:nvPr/>
        </p:nvSpPr>
        <p:spPr>
          <a:xfrm>
            <a:off x="4304870" y="2060266"/>
            <a:ext cx="3240166" cy="7568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2246941" y="388521"/>
            <a:ext cx="7735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/>
              <a:t>Parametry promieniowania elektromagnetycznego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63880" y="3063240"/>
            <a:ext cx="6237285" cy="1888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b="1" i="1" dirty="0"/>
              <a:t>E</a:t>
            </a:r>
            <a:r>
              <a:rPr lang="pl-PL" sz="2000" dirty="0"/>
              <a:t> – energia, J, często wyrażamy w</a:t>
            </a:r>
            <a:r>
              <a:rPr lang="pl-PL" sz="2000" i="1" dirty="0"/>
              <a:t> </a:t>
            </a:r>
            <a:r>
              <a:rPr lang="pl-PL" sz="2000" dirty="0" err="1"/>
              <a:t>eV</a:t>
            </a:r>
            <a:r>
              <a:rPr lang="pl-PL" sz="2000" dirty="0"/>
              <a:t>, 1 </a:t>
            </a:r>
            <a:r>
              <a:rPr lang="pl-PL" sz="2000" dirty="0" err="1"/>
              <a:t>eV</a:t>
            </a:r>
            <a:r>
              <a:rPr lang="pl-PL" sz="2000" dirty="0"/>
              <a:t> = 1,602 × 10</a:t>
            </a:r>
            <a:r>
              <a:rPr lang="pl-PL" sz="2000" baseline="30000" dirty="0"/>
              <a:t>-19</a:t>
            </a:r>
            <a:r>
              <a:rPr lang="pl-PL" sz="2000" dirty="0"/>
              <a:t> J</a:t>
            </a:r>
          </a:p>
          <a:p>
            <a:pPr>
              <a:lnSpc>
                <a:spcPct val="150000"/>
              </a:lnSpc>
            </a:pPr>
            <a:r>
              <a:rPr lang="pl-PL" sz="2000" b="1" dirty="0">
                <a:sym typeface="Symbol"/>
              </a:rPr>
              <a:t></a:t>
            </a:r>
            <a:r>
              <a:rPr lang="pl-PL" sz="2000" b="1" i="1" dirty="0">
                <a:sym typeface="Symbol"/>
              </a:rPr>
              <a:t> </a:t>
            </a:r>
            <a:r>
              <a:rPr lang="pl-PL" sz="2000" dirty="0"/>
              <a:t>– długość fali, m, zwykle wyrażamy w </a:t>
            </a:r>
            <a:r>
              <a:rPr lang="pl-PL" sz="2000" dirty="0" err="1"/>
              <a:t>nm</a:t>
            </a:r>
            <a:endParaRPr lang="pl-PL" sz="2000" dirty="0"/>
          </a:p>
          <a:p>
            <a:pPr>
              <a:lnSpc>
                <a:spcPct val="150000"/>
              </a:lnSpc>
            </a:pPr>
            <a:r>
              <a:rPr lang="pl-PL" sz="2000" b="1" dirty="0">
                <a:sym typeface="Symbol"/>
              </a:rPr>
              <a:t></a:t>
            </a:r>
            <a:r>
              <a:rPr lang="pl-PL" sz="2000" dirty="0">
                <a:sym typeface="Symbol"/>
              </a:rPr>
              <a:t> </a:t>
            </a:r>
            <a:r>
              <a:rPr lang="pl-PL" sz="2000" dirty="0"/>
              <a:t>–</a:t>
            </a:r>
            <a:r>
              <a:rPr lang="pl-PL" sz="2000" dirty="0">
                <a:sym typeface="Symbol"/>
              </a:rPr>
              <a:t> </a:t>
            </a:r>
            <a:r>
              <a:rPr lang="pl-PL" sz="2000" dirty="0"/>
              <a:t>częstotliwość, Hz = 1/s</a:t>
            </a:r>
          </a:p>
          <a:p>
            <a:pPr>
              <a:lnSpc>
                <a:spcPct val="150000"/>
              </a:lnSpc>
            </a:pPr>
            <a:r>
              <a:rPr lang="pl-PL" sz="2000" b="1" dirty="0">
                <a:latin typeface="Symbol" pitchFamily="18" charset="2"/>
              </a:rPr>
              <a:t>n</a:t>
            </a:r>
            <a:r>
              <a:rPr lang="pl-PL" sz="2000" dirty="0"/>
              <a:t> – liczba falowa, m</a:t>
            </a:r>
            <a:r>
              <a:rPr lang="pl-PL" sz="2000" baseline="30000" dirty="0"/>
              <a:t>-1</a:t>
            </a:r>
            <a:r>
              <a:rPr lang="pl-PL" sz="2000" dirty="0"/>
              <a:t>,</a:t>
            </a:r>
            <a:r>
              <a:rPr lang="pl-PL" sz="2000" baseline="30000" dirty="0"/>
              <a:t> </a:t>
            </a:r>
            <a:r>
              <a:rPr lang="pl-PL" sz="2000" dirty="0"/>
              <a:t>zwykle wyrażamy w cm</a:t>
            </a:r>
            <a:r>
              <a:rPr lang="pl-PL" sz="2000" baseline="30000" dirty="0"/>
              <a:t>-1</a:t>
            </a:r>
            <a:r>
              <a:rPr lang="pl-PL" sz="2000" dirty="0"/>
              <a:t> </a:t>
            </a:r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40BAB9B6-90D3-4A1C-828C-674D0FDEAA98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73597" y="2138749"/>
            <a:ext cx="2908255" cy="631648"/>
          </a:xfrm>
          <a:prstGeom prst="rect">
            <a:avLst/>
          </a:prstGeom>
          <a:blipFill>
            <a:blip r:embed="rId3" cstate="print"/>
            <a:stretch>
              <a:fillRect l="-3354" b="-7767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sp>
        <p:nvSpPr>
          <p:cNvPr id="9218" name="AutoShape 2" descr="{\displaystyle {\tilde {\nu }}={\frac {1}{\lambda }}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634671" y="4463534"/>
            <a:ext cx="3256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/>
              <a:t>–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7B2FE740-B98B-4888-B11D-3E4113FA454D}"/>
              </a:ext>
            </a:extLst>
          </p:cNvPr>
          <p:cNvSpPr txBox="1"/>
          <p:nvPr/>
        </p:nvSpPr>
        <p:spPr>
          <a:xfrm>
            <a:off x="9175043" y="2966920"/>
            <a:ext cx="1530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Stałe fizyczne: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616A174F-1C95-4057-B633-73ACC9E79A72}"/>
              </a:ext>
            </a:extLst>
          </p:cNvPr>
          <p:cNvSpPr txBox="1"/>
          <p:nvPr/>
        </p:nvSpPr>
        <p:spPr>
          <a:xfrm>
            <a:off x="9175043" y="3527617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h = 6.62·10</a:t>
            </a:r>
            <a:r>
              <a:rPr lang="pl-PL" baseline="30000" dirty="0"/>
              <a:t>-34</a:t>
            </a:r>
            <a:r>
              <a:rPr lang="pl-PL" dirty="0"/>
              <a:t> </a:t>
            </a:r>
            <a:r>
              <a:rPr lang="pl-PL" dirty="0" err="1"/>
              <a:t>Js</a:t>
            </a:r>
            <a:endParaRPr lang="pl-PL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E876F723-DFEE-4B42-82DF-EDE1260AD8CD}"/>
              </a:ext>
            </a:extLst>
          </p:cNvPr>
          <p:cNvSpPr txBox="1"/>
          <p:nvPr/>
        </p:nvSpPr>
        <p:spPr>
          <a:xfrm>
            <a:off x="9175043" y="3903648"/>
            <a:ext cx="190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k</a:t>
            </a:r>
            <a:r>
              <a:rPr lang="pl-PL" baseline="-25000" dirty="0" err="1"/>
              <a:t>B</a:t>
            </a:r>
            <a:r>
              <a:rPr lang="pl-PL" dirty="0"/>
              <a:t> = 1.38·10</a:t>
            </a:r>
            <a:r>
              <a:rPr lang="pl-PL" baseline="30000" dirty="0"/>
              <a:t>-23</a:t>
            </a:r>
            <a:r>
              <a:rPr lang="pl-PL" dirty="0"/>
              <a:t> JK</a:t>
            </a:r>
            <a:r>
              <a:rPr lang="pl-PL" baseline="30000" dirty="0"/>
              <a:t>-1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78A332F9-96BD-4684-AD6B-3B9935387D22}"/>
              </a:ext>
            </a:extLst>
          </p:cNvPr>
          <p:cNvSpPr txBox="1"/>
          <p:nvPr/>
        </p:nvSpPr>
        <p:spPr>
          <a:xfrm>
            <a:off x="9175043" y="4279679"/>
            <a:ext cx="14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c = 3·10</a:t>
            </a:r>
            <a:r>
              <a:rPr lang="pl-PL" baseline="30000" dirty="0"/>
              <a:t>8</a:t>
            </a:r>
            <a:r>
              <a:rPr lang="pl-PL" dirty="0"/>
              <a:t> ms</a:t>
            </a:r>
            <a:r>
              <a:rPr lang="pl-PL" baseline="30000" dirty="0"/>
              <a:t>-1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60B5AFB4-0DF9-47CC-8B86-D4AF179CE8DA}"/>
              </a:ext>
            </a:extLst>
          </p:cNvPr>
          <p:cNvSpPr txBox="1"/>
          <p:nvPr/>
        </p:nvSpPr>
        <p:spPr>
          <a:xfrm>
            <a:off x="9175043" y="4646184"/>
            <a:ext cx="161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N</a:t>
            </a:r>
            <a:r>
              <a:rPr lang="pl-PL" baseline="-25000" dirty="0"/>
              <a:t>A</a:t>
            </a:r>
            <a:r>
              <a:rPr lang="pl-PL" dirty="0"/>
              <a:t> = 6.023·10</a:t>
            </a:r>
            <a:r>
              <a:rPr lang="pl-PL" baseline="30000" dirty="0"/>
              <a:t>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Prostokąt 18">
                <a:extLst>
                  <a:ext uri="{FF2B5EF4-FFF2-40B4-BE49-F238E27FC236}">
                    <a16:creationId xmlns:a16="http://schemas.microsoft.com/office/drawing/2014/main" id="{B5596B96-ECF4-492D-8219-7A300CE463CB}"/>
                  </a:ext>
                </a:extLst>
              </p:cNvPr>
              <p:cNvSpPr/>
              <p:nvPr/>
            </p:nvSpPr>
            <p:spPr>
              <a:xfrm>
                <a:off x="9175043" y="5057890"/>
                <a:ext cx="20585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dirty="0">
                    <a:ea typeface="Cambria Math" panose="02040503050406030204" pitchFamily="18" charset="0"/>
                  </a:rPr>
                  <a:t>m</a:t>
                </a:r>
                <a:r>
                  <a:rPr lang="pl-PL" b="0" baseline="-25000" dirty="0">
                    <a:ea typeface="Cambria Math" panose="02040503050406030204" pitchFamily="18" charset="0"/>
                  </a:rPr>
                  <a:t>e</a:t>
                </a:r>
                <a:r>
                  <a:rPr lang="pl-PL" b="0" dirty="0"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pl-PL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pl-PL" b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pl-PL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pl-PL" b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·</m:t>
                    </m:r>
                    <m:r>
                      <a:rPr lang="pl-PL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pl-PL" b="0" baseline="1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l-PL" b="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31</m:t>
                    </m:r>
                    <m:r>
                      <m:rPr>
                        <m:sty m:val="p"/>
                      </m:rPr>
                      <a:rPr lang="pl-PL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kg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9" name="Prostokąt 18">
                <a:extLst>
                  <a:ext uri="{FF2B5EF4-FFF2-40B4-BE49-F238E27FC236}">
                    <a16:creationId xmlns:a16="http://schemas.microsoft.com/office/drawing/2014/main" id="{B5596B96-ECF4-492D-8219-7A300CE463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043" y="5057890"/>
                <a:ext cx="2058577" cy="369332"/>
              </a:xfrm>
              <a:prstGeom prst="rect">
                <a:avLst/>
              </a:prstGeom>
              <a:blipFill>
                <a:blip r:embed="rId6"/>
                <a:stretch>
                  <a:fillRect l="-2367" t="-10000" b="-26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pole tekstowe 19">
                <a:extLst>
                  <a:ext uri="{FF2B5EF4-FFF2-40B4-BE49-F238E27FC236}">
                    <a16:creationId xmlns:a16="http://schemas.microsoft.com/office/drawing/2014/main" id="{6FF593FC-8E4E-4138-A8B1-2319D474CBEF}"/>
                  </a:ext>
                </a:extLst>
              </p:cNvPr>
              <p:cNvSpPr txBox="1"/>
              <p:nvPr/>
            </p:nvSpPr>
            <p:spPr>
              <a:xfrm>
                <a:off x="9254584" y="5506806"/>
                <a:ext cx="1283941" cy="280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0,529</m:t>
                      </m:r>
                      <m:r>
                        <m:rPr>
                          <m:nor/>
                        </m:rPr>
                        <a:rPr lang="pl-PL" dirty="0">
                          <a:solidFill>
                            <a:schemeClr val="tx1"/>
                          </a:solidFill>
                        </a:rPr>
                        <m:t>Å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0" name="pole tekstowe 19">
                <a:extLst>
                  <a:ext uri="{FF2B5EF4-FFF2-40B4-BE49-F238E27FC236}">
                    <a16:creationId xmlns:a16="http://schemas.microsoft.com/office/drawing/2014/main" id="{6FF593FC-8E4E-4138-A8B1-2319D474C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4584" y="5506806"/>
                <a:ext cx="1283941" cy="280526"/>
              </a:xfrm>
              <a:prstGeom prst="rect">
                <a:avLst/>
              </a:prstGeom>
              <a:blipFill>
                <a:blip r:embed="rId7"/>
                <a:stretch>
                  <a:fillRect l="-2370" t="-10870" r="-5687" b="-1739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Prostokąt 20">
            <a:extLst>
              <a:ext uri="{FF2B5EF4-FFF2-40B4-BE49-F238E27FC236}">
                <a16:creationId xmlns:a16="http://schemas.microsoft.com/office/drawing/2014/main" id="{AFBCD891-546F-4E64-87F9-659A90CCE054}"/>
              </a:ext>
            </a:extLst>
          </p:cNvPr>
          <p:cNvSpPr/>
          <p:nvPr/>
        </p:nvSpPr>
        <p:spPr>
          <a:xfrm>
            <a:off x="632140" y="5137474"/>
            <a:ext cx="1614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/>
              <a:t>1 cal = 4,1868 J</a:t>
            </a:r>
            <a:endParaRPr lang="pl-PL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C941CB5-3A9B-4730-874A-E02302BCDC29}"/>
              </a:ext>
            </a:extLst>
          </p:cNvPr>
          <p:cNvSpPr/>
          <p:nvPr/>
        </p:nvSpPr>
        <p:spPr>
          <a:xfrm>
            <a:off x="632140" y="5456985"/>
            <a:ext cx="2133918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/>
              <a:t>1 </a:t>
            </a:r>
            <a:r>
              <a:rPr lang="pl-PL" dirty="0" err="1"/>
              <a:t>eV</a:t>
            </a:r>
            <a:r>
              <a:rPr lang="pl-PL" dirty="0"/>
              <a:t> = 1,602 × 10</a:t>
            </a:r>
            <a:r>
              <a:rPr lang="pl-PL" baseline="30000" dirty="0"/>
              <a:t>-19</a:t>
            </a:r>
            <a:r>
              <a:rPr lang="pl-PL" dirty="0"/>
              <a:t> J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68FC6F5-060D-4570-AC25-CDC51A48BCF4}"/>
              </a:ext>
            </a:extLst>
          </p:cNvPr>
          <p:cNvSpPr txBox="1"/>
          <p:nvPr/>
        </p:nvSpPr>
        <p:spPr>
          <a:xfrm>
            <a:off x="632140" y="6029027"/>
            <a:ext cx="6466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Jeżeli chcemy odnieść się do energii 1 mola to</a:t>
            </a:r>
          </a:p>
          <a:p>
            <a:r>
              <a:rPr lang="pl-PL" dirty="0"/>
              <a:t>musimy pomnożyć energię przez N</a:t>
            </a:r>
            <a:r>
              <a:rPr lang="pl-PL" baseline="-25000" dirty="0"/>
              <a:t>A</a:t>
            </a:r>
            <a:r>
              <a:rPr lang="pl-PL" dirty="0"/>
              <a:t> - najczęściej używamy </a:t>
            </a:r>
            <a:r>
              <a:rPr lang="pl-PL" dirty="0" err="1"/>
              <a:t>kJ</a:t>
            </a:r>
            <a:r>
              <a:rPr lang="pl-PL" dirty="0"/>
              <a:t> / mol</a:t>
            </a:r>
          </a:p>
        </p:txBody>
      </p:sp>
    </p:spTree>
    <p:extLst>
      <p:ext uri="{BB962C8B-B14F-4D97-AF65-F5344CB8AC3E}">
        <p14:creationId xmlns:p14="http://schemas.microsoft.com/office/powerpoint/2010/main" val="235979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Łącznik prosty 51">
            <a:extLst>
              <a:ext uri="{FF2B5EF4-FFF2-40B4-BE49-F238E27FC236}">
                <a16:creationId xmlns:a16="http://schemas.microsoft.com/office/drawing/2014/main" id="{05AEC36C-20A1-4518-84EA-16C9605E2893}"/>
              </a:ext>
            </a:extLst>
          </p:cNvPr>
          <p:cNvCxnSpPr>
            <a:cxnSpLocks/>
          </p:cNvCxnSpPr>
          <p:nvPr/>
        </p:nvCxnSpPr>
        <p:spPr>
          <a:xfrm>
            <a:off x="1959558" y="6499070"/>
            <a:ext cx="3045062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6" name="Łącznik prosty 115">
            <a:extLst>
              <a:ext uri="{FF2B5EF4-FFF2-40B4-BE49-F238E27FC236}">
                <a16:creationId xmlns:a16="http://schemas.microsoft.com/office/drawing/2014/main" id="{9C622A1C-6E6F-4C7E-9523-E6A7082B24BB}"/>
              </a:ext>
            </a:extLst>
          </p:cNvPr>
          <p:cNvCxnSpPr>
            <a:cxnSpLocks/>
          </p:cNvCxnSpPr>
          <p:nvPr/>
        </p:nvCxnSpPr>
        <p:spPr>
          <a:xfrm>
            <a:off x="2045110" y="6395649"/>
            <a:ext cx="2032448" cy="0"/>
          </a:xfrm>
          <a:prstGeom prst="line">
            <a:avLst/>
          </a:prstGeom>
          <a:ln w="190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7" name="Łącznik prosty 126">
            <a:extLst>
              <a:ext uri="{FF2B5EF4-FFF2-40B4-BE49-F238E27FC236}">
                <a16:creationId xmlns:a16="http://schemas.microsoft.com/office/drawing/2014/main" id="{66F0C279-EF0B-4E84-B0F8-90125F7C1BCB}"/>
              </a:ext>
            </a:extLst>
          </p:cNvPr>
          <p:cNvCxnSpPr>
            <a:cxnSpLocks/>
          </p:cNvCxnSpPr>
          <p:nvPr/>
        </p:nvCxnSpPr>
        <p:spPr>
          <a:xfrm>
            <a:off x="2224928" y="6348525"/>
            <a:ext cx="16479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Łącznik prosty 127">
            <a:extLst>
              <a:ext uri="{FF2B5EF4-FFF2-40B4-BE49-F238E27FC236}">
                <a16:creationId xmlns:a16="http://schemas.microsoft.com/office/drawing/2014/main" id="{DE2D592F-5035-4AF7-8DE2-64954454FDEC}"/>
              </a:ext>
            </a:extLst>
          </p:cNvPr>
          <p:cNvCxnSpPr>
            <a:cxnSpLocks/>
          </p:cNvCxnSpPr>
          <p:nvPr/>
        </p:nvCxnSpPr>
        <p:spPr>
          <a:xfrm>
            <a:off x="2224928" y="6296703"/>
            <a:ext cx="16479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Łącznik prosty 128">
            <a:extLst>
              <a:ext uri="{FF2B5EF4-FFF2-40B4-BE49-F238E27FC236}">
                <a16:creationId xmlns:a16="http://schemas.microsoft.com/office/drawing/2014/main" id="{676F122C-122D-4B52-BDDE-C185AD1885ED}"/>
              </a:ext>
            </a:extLst>
          </p:cNvPr>
          <p:cNvCxnSpPr>
            <a:cxnSpLocks/>
          </p:cNvCxnSpPr>
          <p:nvPr/>
        </p:nvCxnSpPr>
        <p:spPr>
          <a:xfrm>
            <a:off x="2208617" y="6224082"/>
            <a:ext cx="16479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B7741D5B-8E10-4701-B160-0A94900434D5}"/>
              </a:ext>
            </a:extLst>
          </p:cNvPr>
          <p:cNvSpPr txBox="1"/>
          <p:nvPr/>
        </p:nvSpPr>
        <p:spPr>
          <a:xfrm>
            <a:off x="87359" y="-1502"/>
            <a:ext cx="4680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Poziomy energetyczne w cząsteczce chemicznej</a:t>
            </a:r>
          </a:p>
        </p:txBody>
      </p:sp>
      <p:cxnSp>
        <p:nvCxnSpPr>
          <p:cNvPr id="23" name="Łącznik prosty ze strzałką 22">
            <a:extLst>
              <a:ext uri="{FF2B5EF4-FFF2-40B4-BE49-F238E27FC236}">
                <a16:creationId xmlns:a16="http://schemas.microsoft.com/office/drawing/2014/main" id="{C8034EAC-69E0-4E31-980F-CCC000A9E42B}"/>
              </a:ext>
            </a:extLst>
          </p:cNvPr>
          <p:cNvCxnSpPr/>
          <p:nvPr/>
        </p:nvCxnSpPr>
        <p:spPr>
          <a:xfrm flipV="1">
            <a:off x="567638" y="1634174"/>
            <a:ext cx="0" cy="43243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43EB82F8-306E-449D-9055-6EC6BBEA0A64}"/>
              </a:ext>
            </a:extLst>
          </p:cNvPr>
          <p:cNvSpPr txBox="1"/>
          <p:nvPr/>
        </p:nvSpPr>
        <p:spPr>
          <a:xfrm>
            <a:off x="176522" y="1304793"/>
            <a:ext cx="883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Energia</a:t>
            </a:r>
          </a:p>
        </p:txBody>
      </p:sp>
      <p:cxnSp>
        <p:nvCxnSpPr>
          <p:cNvPr id="166" name="Łącznik prosty 165">
            <a:extLst>
              <a:ext uri="{FF2B5EF4-FFF2-40B4-BE49-F238E27FC236}">
                <a16:creationId xmlns:a16="http://schemas.microsoft.com/office/drawing/2014/main" id="{E79CDE08-3A19-4165-8729-CCD63AC33545}"/>
              </a:ext>
            </a:extLst>
          </p:cNvPr>
          <p:cNvCxnSpPr>
            <a:cxnSpLocks/>
          </p:cNvCxnSpPr>
          <p:nvPr/>
        </p:nvCxnSpPr>
        <p:spPr>
          <a:xfrm>
            <a:off x="2045110" y="5741804"/>
            <a:ext cx="2032448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7" name="Łącznik prosty 166">
            <a:extLst>
              <a:ext uri="{FF2B5EF4-FFF2-40B4-BE49-F238E27FC236}">
                <a16:creationId xmlns:a16="http://schemas.microsoft.com/office/drawing/2014/main" id="{C49D9E47-C897-4AE9-A950-51E355489A06}"/>
              </a:ext>
            </a:extLst>
          </p:cNvPr>
          <p:cNvCxnSpPr>
            <a:cxnSpLocks/>
          </p:cNvCxnSpPr>
          <p:nvPr/>
        </p:nvCxnSpPr>
        <p:spPr>
          <a:xfrm>
            <a:off x="2224928" y="5694680"/>
            <a:ext cx="16479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Łącznik prosty 167">
            <a:extLst>
              <a:ext uri="{FF2B5EF4-FFF2-40B4-BE49-F238E27FC236}">
                <a16:creationId xmlns:a16="http://schemas.microsoft.com/office/drawing/2014/main" id="{46716241-6A2B-4CB9-BC28-19D57CFDFBB7}"/>
              </a:ext>
            </a:extLst>
          </p:cNvPr>
          <p:cNvCxnSpPr>
            <a:cxnSpLocks/>
          </p:cNvCxnSpPr>
          <p:nvPr/>
        </p:nvCxnSpPr>
        <p:spPr>
          <a:xfrm>
            <a:off x="2224928" y="5642858"/>
            <a:ext cx="16479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Łącznik prosty 168">
            <a:extLst>
              <a:ext uri="{FF2B5EF4-FFF2-40B4-BE49-F238E27FC236}">
                <a16:creationId xmlns:a16="http://schemas.microsoft.com/office/drawing/2014/main" id="{D1BC06A6-D7D4-424D-8C16-653BC0D57655}"/>
              </a:ext>
            </a:extLst>
          </p:cNvPr>
          <p:cNvCxnSpPr>
            <a:cxnSpLocks/>
          </p:cNvCxnSpPr>
          <p:nvPr/>
        </p:nvCxnSpPr>
        <p:spPr>
          <a:xfrm>
            <a:off x="2208617" y="5570237"/>
            <a:ext cx="16479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Łącznik prosty 169">
            <a:extLst>
              <a:ext uri="{FF2B5EF4-FFF2-40B4-BE49-F238E27FC236}">
                <a16:creationId xmlns:a16="http://schemas.microsoft.com/office/drawing/2014/main" id="{33F32676-3367-4D95-A8A4-8D1237CA2D56}"/>
              </a:ext>
            </a:extLst>
          </p:cNvPr>
          <p:cNvCxnSpPr>
            <a:cxnSpLocks/>
          </p:cNvCxnSpPr>
          <p:nvPr/>
        </p:nvCxnSpPr>
        <p:spPr>
          <a:xfrm>
            <a:off x="2028799" y="5058463"/>
            <a:ext cx="2032448" cy="0"/>
          </a:xfrm>
          <a:prstGeom prst="line">
            <a:avLst/>
          </a:prstGeom>
          <a:ln w="190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1" name="Łącznik prosty 170">
            <a:extLst>
              <a:ext uri="{FF2B5EF4-FFF2-40B4-BE49-F238E27FC236}">
                <a16:creationId xmlns:a16="http://schemas.microsoft.com/office/drawing/2014/main" id="{D3F59613-CF01-4187-99DA-21E1FDE03054}"/>
              </a:ext>
            </a:extLst>
          </p:cNvPr>
          <p:cNvCxnSpPr>
            <a:cxnSpLocks/>
          </p:cNvCxnSpPr>
          <p:nvPr/>
        </p:nvCxnSpPr>
        <p:spPr>
          <a:xfrm>
            <a:off x="2208617" y="5011339"/>
            <a:ext cx="16479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Łącznik prosty 171">
            <a:extLst>
              <a:ext uri="{FF2B5EF4-FFF2-40B4-BE49-F238E27FC236}">
                <a16:creationId xmlns:a16="http://schemas.microsoft.com/office/drawing/2014/main" id="{5CE597D8-670E-4923-83D5-488BD06308F0}"/>
              </a:ext>
            </a:extLst>
          </p:cNvPr>
          <p:cNvCxnSpPr>
            <a:cxnSpLocks/>
          </p:cNvCxnSpPr>
          <p:nvPr/>
        </p:nvCxnSpPr>
        <p:spPr>
          <a:xfrm>
            <a:off x="2208617" y="4959517"/>
            <a:ext cx="16479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Łącznik prosty 172">
            <a:extLst>
              <a:ext uri="{FF2B5EF4-FFF2-40B4-BE49-F238E27FC236}">
                <a16:creationId xmlns:a16="http://schemas.microsoft.com/office/drawing/2014/main" id="{FB602698-19C5-4AC3-9812-DE9C3A07F7C6}"/>
              </a:ext>
            </a:extLst>
          </p:cNvPr>
          <p:cNvCxnSpPr>
            <a:cxnSpLocks/>
          </p:cNvCxnSpPr>
          <p:nvPr/>
        </p:nvCxnSpPr>
        <p:spPr>
          <a:xfrm>
            <a:off x="2192306" y="4886896"/>
            <a:ext cx="16479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Łącznik prosty 177">
            <a:extLst>
              <a:ext uri="{FF2B5EF4-FFF2-40B4-BE49-F238E27FC236}">
                <a16:creationId xmlns:a16="http://schemas.microsoft.com/office/drawing/2014/main" id="{E514B209-4F48-4BF0-BE20-0AB6A972D404}"/>
              </a:ext>
            </a:extLst>
          </p:cNvPr>
          <p:cNvCxnSpPr>
            <a:cxnSpLocks/>
          </p:cNvCxnSpPr>
          <p:nvPr/>
        </p:nvCxnSpPr>
        <p:spPr>
          <a:xfrm>
            <a:off x="2045110" y="2900281"/>
            <a:ext cx="2032448" cy="0"/>
          </a:xfrm>
          <a:prstGeom prst="line">
            <a:avLst/>
          </a:prstGeom>
          <a:ln w="190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9" name="Łącznik prosty 178">
            <a:extLst>
              <a:ext uri="{FF2B5EF4-FFF2-40B4-BE49-F238E27FC236}">
                <a16:creationId xmlns:a16="http://schemas.microsoft.com/office/drawing/2014/main" id="{F1AF8EA0-E279-4F05-A324-B7C177B26D51}"/>
              </a:ext>
            </a:extLst>
          </p:cNvPr>
          <p:cNvCxnSpPr>
            <a:cxnSpLocks/>
          </p:cNvCxnSpPr>
          <p:nvPr/>
        </p:nvCxnSpPr>
        <p:spPr>
          <a:xfrm>
            <a:off x="2224928" y="2853157"/>
            <a:ext cx="16479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Łącznik prosty 179">
            <a:extLst>
              <a:ext uri="{FF2B5EF4-FFF2-40B4-BE49-F238E27FC236}">
                <a16:creationId xmlns:a16="http://schemas.microsoft.com/office/drawing/2014/main" id="{D06D5B74-8A8C-457A-9316-B49E8EE052AD}"/>
              </a:ext>
            </a:extLst>
          </p:cNvPr>
          <p:cNvCxnSpPr>
            <a:cxnSpLocks/>
          </p:cNvCxnSpPr>
          <p:nvPr/>
        </p:nvCxnSpPr>
        <p:spPr>
          <a:xfrm>
            <a:off x="2224928" y="2801335"/>
            <a:ext cx="16479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Łącznik prosty 180">
            <a:extLst>
              <a:ext uri="{FF2B5EF4-FFF2-40B4-BE49-F238E27FC236}">
                <a16:creationId xmlns:a16="http://schemas.microsoft.com/office/drawing/2014/main" id="{0287A405-8078-4FCD-83A2-2C4A9283B2B9}"/>
              </a:ext>
            </a:extLst>
          </p:cNvPr>
          <p:cNvCxnSpPr>
            <a:cxnSpLocks/>
          </p:cNvCxnSpPr>
          <p:nvPr/>
        </p:nvCxnSpPr>
        <p:spPr>
          <a:xfrm>
            <a:off x="2208617" y="2728714"/>
            <a:ext cx="16479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Łącznik prosty 181">
            <a:extLst>
              <a:ext uri="{FF2B5EF4-FFF2-40B4-BE49-F238E27FC236}">
                <a16:creationId xmlns:a16="http://schemas.microsoft.com/office/drawing/2014/main" id="{0D021DF0-9F0E-4EA9-9C7A-A830E7B69BCF}"/>
              </a:ext>
            </a:extLst>
          </p:cNvPr>
          <p:cNvCxnSpPr>
            <a:cxnSpLocks/>
          </p:cNvCxnSpPr>
          <p:nvPr/>
        </p:nvCxnSpPr>
        <p:spPr>
          <a:xfrm>
            <a:off x="2045110" y="2246436"/>
            <a:ext cx="2032448" cy="0"/>
          </a:xfrm>
          <a:prstGeom prst="line">
            <a:avLst/>
          </a:prstGeom>
          <a:ln w="190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3" name="Łącznik prosty 182">
            <a:extLst>
              <a:ext uri="{FF2B5EF4-FFF2-40B4-BE49-F238E27FC236}">
                <a16:creationId xmlns:a16="http://schemas.microsoft.com/office/drawing/2014/main" id="{65AA91DA-B9A2-4EEE-9BAE-A7FB4E31199F}"/>
              </a:ext>
            </a:extLst>
          </p:cNvPr>
          <p:cNvCxnSpPr>
            <a:cxnSpLocks/>
          </p:cNvCxnSpPr>
          <p:nvPr/>
        </p:nvCxnSpPr>
        <p:spPr>
          <a:xfrm>
            <a:off x="2224928" y="2199312"/>
            <a:ext cx="16479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Łącznik prosty 183">
            <a:extLst>
              <a:ext uri="{FF2B5EF4-FFF2-40B4-BE49-F238E27FC236}">
                <a16:creationId xmlns:a16="http://schemas.microsoft.com/office/drawing/2014/main" id="{D3CEC138-4FCB-4443-A315-318EE5CF2473}"/>
              </a:ext>
            </a:extLst>
          </p:cNvPr>
          <p:cNvCxnSpPr>
            <a:cxnSpLocks/>
          </p:cNvCxnSpPr>
          <p:nvPr/>
        </p:nvCxnSpPr>
        <p:spPr>
          <a:xfrm>
            <a:off x="2224928" y="2147490"/>
            <a:ext cx="16479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Łącznik prosty 184">
            <a:extLst>
              <a:ext uri="{FF2B5EF4-FFF2-40B4-BE49-F238E27FC236}">
                <a16:creationId xmlns:a16="http://schemas.microsoft.com/office/drawing/2014/main" id="{359B6C23-06EE-445B-803D-2A88DFF47219}"/>
              </a:ext>
            </a:extLst>
          </p:cNvPr>
          <p:cNvCxnSpPr>
            <a:cxnSpLocks/>
          </p:cNvCxnSpPr>
          <p:nvPr/>
        </p:nvCxnSpPr>
        <p:spPr>
          <a:xfrm>
            <a:off x="2208617" y="2074869"/>
            <a:ext cx="16479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Łącznik prosty 185">
            <a:extLst>
              <a:ext uri="{FF2B5EF4-FFF2-40B4-BE49-F238E27FC236}">
                <a16:creationId xmlns:a16="http://schemas.microsoft.com/office/drawing/2014/main" id="{DA4FBC45-129E-4AB1-978D-5F1CC504FCC8}"/>
              </a:ext>
            </a:extLst>
          </p:cNvPr>
          <p:cNvCxnSpPr>
            <a:cxnSpLocks/>
          </p:cNvCxnSpPr>
          <p:nvPr/>
        </p:nvCxnSpPr>
        <p:spPr>
          <a:xfrm>
            <a:off x="2028799" y="1563095"/>
            <a:ext cx="2032448" cy="0"/>
          </a:xfrm>
          <a:prstGeom prst="line">
            <a:avLst/>
          </a:prstGeom>
          <a:ln w="190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7" name="Łącznik prosty 186">
            <a:extLst>
              <a:ext uri="{FF2B5EF4-FFF2-40B4-BE49-F238E27FC236}">
                <a16:creationId xmlns:a16="http://schemas.microsoft.com/office/drawing/2014/main" id="{52C96A25-0A0F-43CB-8D84-6D6DAF06A94E}"/>
              </a:ext>
            </a:extLst>
          </p:cNvPr>
          <p:cNvCxnSpPr>
            <a:cxnSpLocks/>
          </p:cNvCxnSpPr>
          <p:nvPr/>
        </p:nvCxnSpPr>
        <p:spPr>
          <a:xfrm>
            <a:off x="2208617" y="1515971"/>
            <a:ext cx="16479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Łącznik prosty 187">
            <a:extLst>
              <a:ext uri="{FF2B5EF4-FFF2-40B4-BE49-F238E27FC236}">
                <a16:creationId xmlns:a16="http://schemas.microsoft.com/office/drawing/2014/main" id="{3187A310-0E36-4E2F-81B3-0D153686B99D}"/>
              </a:ext>
            </a:extLst>
          </p:cNvPr>
          <p:cNvCxnSpPr>
            <a:cxnSpLocks/>
          </p:cNvCxnSpPr>
          <p:nvPr/>
        </p:nvCxnSpPr>
        <p:spPr>
          <a:xfrm>
            <a:off x="2208617" y="1464149"/>
            <a:ext cx="16479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Łącznik prosty 188">
            <a:extLst>
              <a:ext uri="{FF2B5EF4-FFF2-40B4-BE49-F238E27FC236}">
                <a16:creationId xmlns:a16="http://schemas.microsoft.com/office/drawing/2014/main" id="{52287243-1499-425F-BD93-A7F64578B66A}"/>
              </a:ext>
            </a:extLst>
          </p:cNvPr>
          <p:cNvCxnSpPr>
            <a:cxnSpLocks/>
          </p:cNvCxnSpPr>
          <p:nvPr/>
        </p:nvCxnSpPr>
        <p:spPr>
          <a:xfrm>
            <a:off x="2192306" y="1391528"/>
            <a:ext cx="16479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37EAD11A-FFC6-493B-8146-1241C6D66B13}"/>
              </a:ext>
            </a:extLst>
          </p:cNvPr>
          <p:cNvSpPr txBox="1"/>
          <p:nvPr/>
        </p:nvSpPr>
        <p:spPr>
          <a:xfrm>
            <a:off x="2904134" y="4165423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.</a:t>
            </a:r>
          </a:p>
        </p:txBody>
      </p:sp>
      <p:sp>
        <p:nvSpPr>
          <p:cNvPr id="190" name="pole tekstowe 189">
            <a:extLst>
              <a:ext uri="{FF2B5EF4-FFF2-40B4-BE49-F238E27FC236}">
                <a16:creationId xmlns:a16="http://schemas.microsoft.com/office/drawing/2014/main" id="{87A487BE-A268-4467-9DB9-86E1A1659362}"/>
              </a:ext>
            </a:extLst>
          </p:cNvPr>
          <p:cNvSpPr txBox="1"/>
          <p:nvPr/>
        </p:nvSpPr>
        <p:spPr>
          <a:xfrm>
            <a:off x="2895101" y="3944447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.</a:t>
            </a:r>
          </a:p>
        </p:txBody>
      </p:sp>
      <p:sp>
        <p:nvSpPr>
          <p:cNvPr id="191" name="pole tekstowe 190">
            <a:extLst>
              <a:ext uri="{FF2B5EF4-FFF2-40B4-BE49-F238E27FC236}">
                <a16:creationId xmlns:a16="http://schemas.microsoft.com/office/drawing/2014/main" id="{25AC1C5F-CF07-47BA-9B30-F0F7ECF51AFE}"/>
              </a:ext>
            </a:extLst>
          </p:cNvPr>
          <p:cNvSpPr txBox="1"/>
          <p:nvPr/>
        </p:nvSpPr>
        <p:spPr>
          <a:xfrm>
            <a:off x="2900966" y="3723096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.</a:t>
            </a:r>
          </a:p>
        </p:txBody>
      </p:sp>
      <p:sp>
        <p:nvSpPr>
          <p:cNvPr id="192" name="pole tekstowe 191">
            <a:extLst>
              <a:ext uri="{FF2B5EF4-FFF2-40B4-BE49-F238E27FC236}">
                <a16:creationId xmlns:a16="http://schemas.microsoft.com/office/drawing/2014/main" id="{39BDD214-E4CF-49A6-9B71-E0ED72E544FD}"/>
              </a:ext>
            </a:extLst>
          </p:cNvPr>
          <p:cNvSpPr txBox="1"/>
          <p:nvPr/>
        </p:nvSpPr>
        <p:spPr>
          <a:xfrm>
            <a:off x="2904134" y="3482083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.</a:t>
            </a:r>
          </a:p>
        </p:txBody>
      </p:sp>
      <p:pic>
        <p:nvPicPr>
          <p:cNvPr id="41" name="Obraz 40">
            <a:extLst>
              <a:ext uri="{FF2B5EF4-FFF2-40B4-BE49-F238E27FC236}">
                <a16:creationId xmlns:a16="http://schemas.microsoft.com/office/drawing/2014/main" id="{00F150AC-DCF6-40FF-91CF-D152A343C8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275" y="1108003"/>
            <a:ext cx="7934737" cy="4115527"/>
          </a:xfrm>
          <a:prstGeom prst="rect">
            <a:avLst/>
          </a:prstGeom>
        </p:spPr>
      </p:pic>
      <p:cxnSp>
        <p:nvCxnSpPr>
          <p:cNvPr id="42" name="Łącznik prosty ze strzałką 41">
            <a:extLst>
              <a:ext uri="{FF2B5EF4-FFF2-40B4-BE49-F238E27FC236}">
                <a16:creationId xmlns:a16="http://schemas.microsoft.com/office/drawing/2014/main" id="{969B4503-7997-44FB-8049-66BE249883AA}"/>
              </a:ext>
            </a:extLst>
          </p:cNvPr>
          <p:cNvCxnSpPr>
            <a:cxnSpLocks/>
          </p:cNvCxnSpPr>
          <p:nvPr/>
        </p:nvCxnSpPr>
        <p:spPr>
          <a:xfrm flipH="1">
            <a:off x="5366906" y="2372119"/>
            <a:ext cx="1680756" cy="3510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ze strzałką 42">
            <a:extLst>
              <a:ext uri="{FF2B5EF4-FFF2-40B4-BE49-F238E27FC236}">
                <a16:creationId xmlns:a16="http://schemas.microsoft.com/office/drawing/2014/main" id="{49A92619-83E4-4D9A-92A3-3E6D17F938F3}"/>
              </a:ext>
            </a:extLst>
          </p:cNvPr>
          <p:cNvCxnSpPr>
            <a:cxnSpLocks/>
          </p:cNvCxnSpPr>
          <p:nvPr/>
        </p:nvCxnSpPr>
        <p:spPr>
          <a:xfrm flipH="1">
            <a:off x="7214559" y="2268424"/>
            <a:ext cx="329939" cy="33747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Łącznik prosty ze strzałką 43">
            <a:extLst>
              <a:ext uri="{FF2B5EF4-FFF2-40B4-BE49-F238E27FC236}">
                <a16:creationId xmlns:a16="http://schemas.microsoft.com/office/drawing/2014/main" id="{59E591CB-48DE-460C-9068-92E75ED00C2A}"/>
              </a:ext>
            </a:extLst>
          </p:cNvPr>
          <p:cNvCxnSpPr>
            <a:cxnSpLocks/>
          </p:cNvCxnSpPr>
          <p:nvPr/>
        </p:nvCxnSpPr>
        <p:spPr>
          <a:xfrm>
            <a:off x="8279788" y="2372119"/>
            <a:ext cx="988068" cy="28514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ole tekstowe 44">
            <a:extLst>
              <a:ext uri="{FF2B5EF4-FFF2-40B4-BE49-F238E27FC236}">
                <a16:creationId xmlns:a16="http://schemas.microsoft.com/office/drawing/2014/main" id="{70B73088-F22B-476E-9FEA-908E68BDCFB8}"/>
              </a:ext>
            </a:extLst>
          </p:cNvPr>
          <p:cNvSpPr txBox="1"/>
          <p:nvPr/>
        </p:nvSpPr>
        <p:spPr>
          <a:xfrm>
            <a:off x="4267133" y="5986991"/>
            <a:ext cx="3074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UV-Vis – przejścia elektronowe </a:t>
            </a:r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8169D381-9F8E-475E-9262-57AB0339B81B}"/>
              </a:ext>
            </a:extLst>
          </p:cNvPr>
          <p:cNvSpPr txBox="1"/>
          <p:nvPr/>
        </p:nvSpPr>
        <p:spPr>
          <a:xfrm>
            <a:off x="6066062" y="5620226"/>
            <a:ext cx="332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IR – Zmiany stanów oscylacyjnych</a:t>
            </a:r>
          </a:p>
        </p:txBody>
      </p: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4E589E3F-C934-4AF8-85B9-0CABCC0C374B}"/>
              </a:ext>
            </a:extLst>
          </p:cNvPr>
          <p:cNvSpPr txBox="1"/>
          <p:nvPr/>
        </p:nvSpPr>
        <p:spPr>
          <a:xfrm>
            <a:off x="8403978" y="5221994"/>
            <a:ext cx="3348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MW – Zmiany stanów rotacyjnych</a:t>
            </a:r>
          </a:p>
        </p:txBody>
      </p:sp>
      <p:cxnSp>
        <p:nvCxnSpPr>
          <p:cNvPr id="48" name="Łącznik prosty ze strzałką 47">
            <a:extLst>
              <a:ext uri="{FF2B5EF4-FFF2-40B4-BE49-F238E27FC236}">
                <a16:creationId xmlns:a16="http://schemas.microsoft.com/office/drawing/2014/main" id="{F4900FD9-8705-404C-8884-5A60FADF331C}"/>
              </a:ext>
            </a:extLst>
          </p:cNvPr>
          <p:cNvCxnSpPr>
            <a:cxnSpLocks/>
          </p:cNvCxnSpPr>
          <p:nvPr/>
        </p:nvCxnSpPr>
        <p:spPr>
          <a:xfrm>
            <a:off x="8996225" y="2268424"/>
            <a:ext cx="1159497" cy="17533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9" name="pole tekstowe 48">
            <a:extLst>
              <a:ext uri="{FF2B5EF4-FFF2-40B4-BE49-F238E27FC236}">
                <a16:creationId xmlns:a16="http://schemas.microsoft.com/office/drawing/2014/main" id="{BF99EB4A-B64A-445C-B940-C7D33102EC08}"/>
              </a:ext>
            </a:extLst>
          </p:cNvPr>
          <p:cNvSpPr txBox="1"/>
          <p:nvPr/>
        </p:nvSpPr>
        <p:spPr>
          <a:xfrm>
            <a:off x="9172455" y="4109870"/>
            <a:ext cx="3019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Spektroskopia NMR</a:t>
            </a:r>
          </a:p>
          <a:p>
            <a:pPr algn="ctr"/>
            <a:r>
              <a:rPr lang="pl-PL" dirty="0"/>
              <a:t>wzbudzenia jąder atomowych</a:t>
            </a:r>
          </a:p>
          <a:p>
            <a:pPr algn="ctr"/>
            <a:r>
              <a:rPr lang="pl-PL" dirty="0"/>
              <a:t>w polu magnetycznym</a:t>
            </a:r>
          </a:p>
        </p:txBody>
      </p:sp>
      <p:sp>
        <p:nvSpPr>
          <p:cNvPr id="50" name="pole tekstowe 49">
            <a:extLst>
              <a:ext uri="{FF2B5EF4-FFF2-40B4-BE49-F238E27FC236}">
                <a16:creationId xmlns:a16="http://schemas.microsoft.com/office/drawing/2014/main" id="{E71DAD1F-0DEE-439E-A426-38DB5C3629EA}"/>
              </a:ext>
            </a:extLst>
          </p:cNvPr>
          <p:cNvSpPr txBox="1"/>
          <p:nvPr/>
        </p:nvSpPr>
        <p:spPr>
          <a:xfrm>
            <a:off x="5056321" y="404699"/>
            <a:ext cx="5990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/>
              <a:t>Widmo ciągłe promieniowania elektromagnetycznego:</a:t>
            </a:r>
          </a:p>
        </p:txBody>
      </p:sp>
      <p:cxnSp>
        <p:nvCxnSpPr>
          <p:cNvPr id="51" name="Łącznik prosty ze strzałką 50">
            <a:extLst>
              <a:ext uri="{FF2B5EF4-FFF2-40B4-BE49-F238E27FC236}">
                <a16:creationId xmlns:a16="http://schemas.microsoft.com/office/drawing/2014/main" id="{F92D565A-4908-4F4F-A024-C322DA9ED3F3}"/>
              </a:ext>
            </a:extLst>
          </p:cNvPr>
          <p:cNvCxnSpPr/>
          <p:nvPr/>
        </p:nvCxnSpPr>
        <p:spPr>
          <a:xfrm flipH="1">
            <a:off x="4886353" y="1314282"/>
            <a:ext cx="26581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F4900742-564A-4C96-B0B1-C1EBA492B3FB}"/>
              </a:ext>
            </a:extLst>
          </p:cNvPr>
          <p:cNvSpPr txBox="1"/>
          <p:nvPr/>
        </p:nvSpPr>
        <p:spPr>
          <a:xfrm>
            <a:off x="6843999" y="933652"/>
            <a:ext cx="883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Energia</a:t>
            </a:r>
          </a:p>
        </p:txBody>
      </p:sp>
      <p:cxnSp>
        <p:nvCxnSpPr>
          <p:cNvPr id="142" name="Łącznik prosty 141">
            <a:extLst>
              <a:ext uri="{FF2B5EF4-FFF2-40B4-BE49-F238E27FC236}">
                <a16:creationId xmlns:a16="http://schemas.microsoft.com/office/drawing/2014/main" id="{3507CF54-9C59-40BA-91C9-75E09FE07ACD}"/>
              </a:ext>
            </a:extLst>
          </p:cNvPr>
          <p:cNvCxnSpPr>
            <a:cxnSpLocks/>
          </p:cNvCxnSpPr>
          <p:nvPr/>
        </p:nvCxnSpPr>
        <p:spPr>
          <a:xfrm>
            <a:off x="1959558" y="3052863"/>
            <a:ext cx="3045062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ze strzałką 53">
            <a:extLst>
              <a:ext uri="{FF2B5EF4-FFF2-40B4-BE49-F238E27FC236}">
                <a16:creationId xmlns:a16="http://schemas.microsoft.com/office/drawing/2014/main" id="{ED986CF3-37A7-4039-BE06-A32D2135E5BB}"/>
              </a:ext>
            </a:extLst>
          </p:cNvPr>
          <p:cNvCxnSpPr>
            <a:cxnSpLocks/>
          </p:cNvCxnSpPr>
          <p:nvPr/>
        </p:nvCxnSpPr>
        <p:spPr>
          <a:xfrm flipH="1" flipV="1">
            <a:off x="4208773" y="3052863"/>
            <a:ext cx="12571" cy="34462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y ze strzałką 57">
            <a:extLst>
              <a:ext uri="{FF2B5EF4-FFF2-40B4-BE49-F238E27FC236}">
                <a16:creationId xmlns:a16="http://schemas.microsoft.com/office/drawing/2014/main" id="{10ECDD84-4643-4A6A-B8E6-48B61026471C}"/>
              </a:ext>
            </a:extLst>
          </p:cNvPr>
          <p:cNvCxnSpPr>
            <a:cxnSpLocks/>
          </p:cNvCxnSpPr>
          <p:nvPr/>
        </p:nvCxnSpPr>
        <p:spPr>
          <a:xfrm flipH="1" flipV="1">
            <a:off x="3960355" y="5749361"/>
            <a:ext cx="1" cy="646288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1" name="Łącznik prosty ze strzałką 60">
            <a:extLst>
              <a:ext uri="{FF2B5EF4-FFF2-40B4-BE49-F238E27FC236}">
                <a16:creationId xmlns:a16="http://schemas.microsoft.com/office/drawing/2014/main" id="{347741CF-9A74-4246-9796-C2D11583C972}"/>
              </a:ext>
            </a:extLst>
          </p:cNvPr>
          <p:cNvCxnSpPr>
            <a:cxnSpLocks/>
          </p:cNvCxnSpPr>
          <p:nvPr/>
        </p:nvCxnSpPr>
        <p:spPr>
          <a:xfrm flipH="1" flipV="1">
            <a:off x="3585068" y="6189587"/>
            <a:ext cx="1" cy="1330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pole tekstowe 54">
            <a:extLst>
              <a:ext uri="{FF2B5EF4-FFF2-40B4-BE49-F238E27FC236}">
                <a16:creationId xmlns:a16="http://schemas.microsoft.com/office/drawing/2014/main" id="{F6155AB9-D5D4-4722-8B44-A910B650A8A5}"/>
              </a:ext>
            </a:extLst>
          </p:cNvPr>
          <p:cNvSpPr txBox="1"/>
          <p:nvPr/>
        </p:nvSpPr>
        <p:spPr>
          <a:xfrm>
            <a:off x="780499" y="3549973"/>
            <a:ext cx="1391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5B9BD5"/>
                </a:solidFill>
              </a:rPr>
              <a:t>Elektronowe</a:t>
            </a:r>
          </a:p>
        </p:txBody>
      </p:sp>
      <p:sp>
        <p:nvSpPr>
          <p:cNvPr id="56" name="pole tekstowe 55">
            <a:extLst>
              <a:ext uri="{FF2B5EF4-FFF2-40B4-BE49-F238E27FC236}">
                <a16:creationId xmlns:a16="http://schemas.microsoft.com/office/drawing/2014/main" id="{5F8088E8-F9DD-40C3-BD0D-CA30DE0936E8}"/>
              </a:ext>
            </a:extLst>
          </p:cNvPr>
          <p:cNvSpPr txBox="1"/>
          <p:nvPr/>
        </p:nvSpPr>
        <p:spPr>
          <a:xfrm>
            <a:off x="780499" y="4180101"/>
            <a:ext cx="1105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Rotacyjne</a:t>
            </a:r>
          </a:p>
        </p:txBody>
      </p:sp>
      <p:sp>
        <p:nvSpPr>
          <p:cNvPr id="57" name="pole tekstowe 56">
            <a:extLst>
              <a:ext uri="{FF2B5EF4-FFF2-40B4-BE49-F238E27FC236}">
                <a16:creationId xmlns:a16="http://schemas.microsoft.com/office/drawing/2014/main" id="{C96A8301-66E9-4EB7-987E-F6B66499D7F9}"/>
              </a:ext>
            </a:extLst>
          </p:cNvPr>
          <p:cNvSpPr txBox="1"/>
          <p:nvPr/>
        </p:nvSpPr>
        <p:spPr>
          <a:xfrm>
            <a:off x="780499" y="3855324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ED7D31"/>
                </a:solidFill>
              </a:rPr>
              <a:t>Oscylacyjne</a:t>
            </a:r>
          </a:p>
        </p:txBody>
      </p:sp>
      <p:cxnSp>
        <p:nvCxnSpPr>
          <p:cNvPr id="59" name="Łącznik prosty ze strzałką 58">
            <a:extLst>
              <a:ext uri="{FF2B5EF4-FFF2-40B4-BE49-F238E27FC236}">
                <a16:creationId xmlns:a16="http://schemas.microsoft.com/office/drawing/2014/main" id="{11023FF5-04D9-48CB-BEA5-66D0CB9DB89F}"/>
              </a:ext>
            </a:extLst>
          </p:cNvPr>
          <p:cNvCxnSpPr>
            <a:cxnSpLocks/>
          </p:cNvCxnSpPr>
          <p:nvPr/>
        </p:nvCxnSpPr>
        <p:spPr>
          <a:xfrm flipV="1">
            <a:off x="9124346" y="3159119"/>
            <a:ext cx="2448017" cy="112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pole tekstowe 59">
            <a:extLst>
              <a:ext uri="{FF2B5EF4-FFF2-40B4-BE49-F238E27FC236}">
                <a16:creationId xmlns:a16="http://schemas.microsoft.com/office/drawing/2014/main" id="{638C0105-EA4B-40A7-808B-692CF7D7C003}"/>
              </a:ext>
            </a:extLst>
          </p:cNvPr>
          <p:cNvSpPr txBox="1"/>
          <p:nvPr/>
        </p:nvSpPr>
        <p:spPr>
          <a:xfrm>
            <a:off x="10377152" y="3197968"/>
            <a:ext cx="125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Długość fali</a:t>
            </a:r>
          </a:p>
        </p:txBody>
      </p:sp>
      <p:cxnSp>
        <p:nvCxnSpPr>
          <p:cNvPr id="62" name="Łącznik prosty 61">
            <a:extLst>
              <a:ext uri="{FF2B5EF4-FFF2-40B4-BE49-F238E27FC236}">
                <a16:creationId xmlns:a16="http://schemas.microsoft.com/office/drawing/2014/main" id="{1CFBBBF0-146A-47E8-B60B-05D324E7748A}"/>
              </a:ext>
            </a:extLst>
          </p:cNvPr>
          <p:cNvCxnSpPr>
            <a:cxnSpLocks/>
          </p:cNvCxnSpPr>
          <p:nvPr/>
        </p:nvCxnSpPr>
        <p:spPr>
          <a:xfrm>
            <a:off x="2224928" y="6094471"/>
            <a:ext cx="16479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Łącznik prosty 62">
            <a:extLst>
              <a:ext uri="{FF2B5EF4-FFF2-40B4-BE49-F238E27FC236}">
                <a16:creationId xmlns:a16="http://schemas.microsoft.com/office/drawing/2014/main" id="{9DB3B654-714C-4C25-8D0B-B3797FD39933}"/>
              </a:ext>
            </a:extLst>
          </p:cNvPr>
          <p:cNvCxnSpPr>
            <a:cxnSpLocks/>
          </p:cNvCxnSpPr>
          <p:nvPr/>
        </p:nvCxnSpPr>
        <p:spPr>
          <a:xfrm>
            <a:off x="2224928" y="5435021"/>
            <a:ext cx="16479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2C3EDBC9-DCDD-4F40-8881-0F47A075AFA4}"/>
              </a:ext>
            </a:extLst>
          </p:cNvPr>
          <p:cNvCxnSpPr>
            <a:cxnSpLocks/>
          </p:cNvCxnSpPr>
          <p:nvPr/>
        </p:nvCxnSpPr>
        <p:spPr>
          <a:xfrm>
            <a:off x="2208617" y="4732841"/>
            <a:ext cx="16479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Łącznik prosty 64">
            <a:extLst>
              <a:ext uri="{FF2B5EF4-FFF2-40B4-BE49-F238E27FC236}">
                <a16:creationId xmlns:a16="http://schemas.microsoft.com/office/drawing/2014/main" id="{89AD9F00-8C00-4803-9DA7-998B3A4BA637}"/>
              </a:ext>
            </a:extLst>
          </p:cNvPr>
          <p:cNvCxnSpPr>
            <a:cxnSpLocks/>
          </p:cNvCxnSpPr>
          <p:nvPr/>
        </p:nvCxnSpPr>
        <p:spPr>
          <a:xfrm>
            <a:off x="2224928" y="2586422"/>
            <a:ext cx="16479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Łącznik prosty 65">
            <a:extLst>
              <a:ext uri="{FF2B5EF4-FFF2-40B4-BE49-F238E27FC236}">
                <a16:creationId xmlns:a16="http://schemas.microsoft.com/office/drawing/2014/main" id="{A0FAEA21-7CC2-40D8-8CF0-7620D835EEB3}"/>
              </a:ext>
            </a:extLst>
          </p:cNvPr>
          <p:cNvCxnSpPr>
            <a:cxnSpLocks/>
          </p:cNvCxnSpPr>
          <p:nvPr/>
        </p:nvCxnSpPr>
        <p:spPr>
          <a:xfrm>
            <a:off x="2224928" y="1926972"/>
            <a:ext cx="16479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Łącznik prosty 66">
            <a:extLst>
              <a:ext uri="{FF2B5EF4-FFF2-40B4-BE49-F238E27FC236}">
                <a16:creationId xmlns:a16="http://schemas.microsoft.com/office/drawing/2014/main" id="{4C760D78-B787-4A6C-BC12-4BAA897F8A41}"/>
              </a:ext>
            </a:extLst>
          </p:cNvPr>
          <p:cNvCxnSpPr>
            <a:cxnSpLocks/>
          </p:cNvCxnSpPr>
          <p:nvPr/>
        </p:nvCxnSpPr>
        <p:spPr>
          <a:xfrm>
            <a:off x="2208617" y="1241884"/>
            <a:ext cx="16479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595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31B90B6D-6D43-464B-8B30-22BE0A705354}"/>
              </a:ext>
            </a:extLst>
          </p:cNvPr>
          <p:cNvSpPr/>
          <p:nvPr/>
        </p:nvSpPr>
        <p:spPr>
          <a:xfrm>
            <a:off x="156407" y="1160843"/>
            <a:ext cx="114329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Aft>
                <a:spcPts val="0"/>
              </a:spcAft>
            </a:pPr>
            <a:r>
              <a:rPr lang="pl-PL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Zadanie 1.1. </a:t>
            </a:r>
          </a:p>
          <a:p>
            <a:pPr lvl="1" algn="just">
              <a:spcAft>
                <a:spcPts val="0"/>
              </a:spcAft>
            </a:pPr>
            <a:endParaRPr lang="pl-PL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just"/>
            <a:r>
              <a:rPr lang="pl-PL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(a) 9,10-difenyloantracen pod wpływem wzbudzenia za pomocą światła emituje promieniowanie o energii 3.26 </a:t>
            </a:r>
            <a:r>
              <a:rPr lang="pl-PL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eV</a:t>
            </a:r>
            <a:r>
              <a:rPr lang="pl-PL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Oblicz długość fali tego promieniowania. Z jakim rodzajem promieniowania/spektroskopii masz do czynienia?</a:t>
            </a:r>
          </a:p>
          <a:p>
            <a:pPr lvl="1" algn="just">
              <a:spcAft>
                <a:spcPts val="0"/>
              </a:spcAft>
            </a:pPr>
            <a:endParaRPr lang="pl-PL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just">
              <a:spcAft>
                <a:spcPts val="0"/>
              </a:spcAft>
            </a:pPr>
            <a:r>
              <a:rPr lang="pl-PL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(b</a:t>
            </a:r>
            <a:r>
              <a:rPr lang="pl-PL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Próbka stała kwasu stearynowego zaabsorbowała promieniowanie o częstości 51 </a:t>
            </a:r>
            <a:r>
              <a:rPr lang="pl-PL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THz</a:t>
            </a:r>
            <a:r>
              <a:rPr lang="pl-PL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Oblicz energię, długość fali i liczbę falową dla tego promieniowania. Do jakiego rodzaju zaklasyfikujesz to promieniowanie, z jakim rodzajem eksperymentu masz do czynienia?</a:t>
            </a:r>
          </a:p>
          <a:p>
            <a:pPr lvl="1" algn="just">
              <a:spcAft>
                <a:spcPts val="0"/>
              </a:spcAft>
            </a:pPr>
            <a:endParaRPr lang="pl-PL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just">
              <a:spcAft>
                <a:spcPts val="0"/>
              </a:spcAft>
            </a:pPr>
            <a:r>
              <a:rPr lang="pl-PL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(c) Próbka wody znalazła się w zewnętrznym polu magnetycznym o mocy 14.1 T. Za pomocą spektrometru NMR zaobserwowano sygnał o częstości 42.6 MHz. Jakiej długości fali odpowiada ten sygnał?</a:t>
            </a:r>
          </a:p>
          <a:p>
            <a:pPr lvl="1" algn="just"/>
            <a:endParaRPr lang="pl-PL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just"/>
            <a:r>
              <a:rPr lang="pl-PL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(d)*</a:t>
            </a:r>
            <a:r>
              <a:rPr lang="pl-PL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Uderzenie elektronu w powierzchnię anody miedzianej spowodowało wybicie elektronu powłoki K. Przejście elektronu z powłoki L na powłokę K powoduje emisję promieniowania o energii 8.05 </a:t>
            </a:r>
            <a:r>
              <a:rPr lang="pl-PL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keV</a:t>
            </a:r>
            <a:r>
              <a:rPr lang="pl-PL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Oblicz długość fali promieniowania. Do jakiego rodzaju zaklasyfikujesz to promieniowanie i do czego możesz je wykorzystać?</a:t>
            </a:r>
          </a:p>
          <a:p>
            <a:pPr lvl="1" algn="just"/>
            <a:endParaRPr lang="pl-PL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just"/>
            <a:r>
              <a:rPr lang="pl-PL" sz="18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(e)* Widmo absorpcji gazowego chlorowodoru daje serię wąskich sygnałów ze stała odległością 20 cm</a:t>
            </a:r>
            <a:r>
              <a:rPr lang="pl-PL" sz="1800" kern="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-1</a:t>
            </a:r>
            <a:r>
              <a:rPr lang="pl-PL" sz="18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Oblicz energię (w J) jaka jest potrzebna do wzbudzenia układu z najniższego możliwego poziomu energetycznego na pierwszy poziom energetyczny. Z jakim rodzajem promieniowania/spektroskopii masz do czynienia?</a:t>
            </a:r>
          </a:p>
          <a:p>
            <a:pPr lvl="1" algn="just"/>
            <a:endParaRPr lang="pl-PL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rostokąt 3">
                <a:extLst>
                  <a:ext uri="{FF2B5EF4-FFF2-40B4-BE49-F238E27FC236}">
                    <a16:creationId xmlns:a16="http://schemas.microsoft.com/office/drawing/2014/main" id="{C86F876F-510E-49CB-A43D-7F6C4005004B}"/>
                  </a:ext>
                </a:extLst>
              </p:cNvPr>
              <p:cNvSpPr/>
              <p:nvPr/>
            </p:nvSpPr>
            <p:spPr>
              <a:xfrm>
                <a:off x="7307977" y="577885"/>
                <a:ext cx="2908255" cy="631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sz="2400" b="1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pl-PL" sz="24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𝒉𝒄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den>
                    </m:f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l-PL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</m:t>
                    </m:r>
                    <m:r>
                      <m:rPr>
                        <m:sty m:val="p"/>
                      </m:rPr>
                      <a:rPr lang="el-G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ν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𝒉𝒄</m:t>
                    </m:r>
                    <m:acc>
                      <m:accPr>
                        <m:chr m:val="̅"/>
                        <m:ctrlPr>
                          <a:rPr lang="pl-PL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𝛎</m:t>
                        </m:r>
                      </m:e>
                    </m:acc>
                  </m:oMath>
                </a14:m>
                <a:endParaRPr lang="pl-PL" sz="24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Prostokąt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86F876F-510E-49CB-A43D-7F6C400500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977" y="577885"/>
                <a:ext cx="2908255" cy="631648"/>
              </a:xfrm>
              <a:prstGeom prst="rect">
                <a:avLst/>
              </a:prstGeom>
              <a:blipFill>
                <a:blip r:embed="rId4"/>
                <a:stretch>
                  <a:fillRect l="-3354" b="-77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rostokąt 4">
            <a:extLst>
              <a:ext uri="{FF2B5EF4-FFF2-40B4-BE49-F238E27FC236}">
                <a16:creationId xmlns:a16="http://schemas.microsoft.com/office/drawing/2014/main" id="{F8FE88AE-2985-4082-9267-BEC005F0F65B}"/>
              </a:ext>
            </a:extLst>
          </p:cNvPr>
          <p:cNvSpPr/>
          <p:nvPr/>
        </p:nvSpPr>
        <p:spPr>
          <a:xfrm>
            <a:off x="6998974" y="577885"/>
            <a:ext cx="3308808" cy="6636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D0DF712-DDEA-4B20-BCF0-BB4FD3B13FC5}"/>
              </a:ext>
            </a:extLst>
          </p:cNvPr>
          <p:cNvSpPr txBox="1"/>
          <p:nvPr/>
        </p:nvSpPr>
        <p:spPr>
          <a:xfrm>
            <a:off x="10216232" y="1359702"/>
            <a:ext cx="1937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1 </a:t>
            </a:r>
            <a:r>
              <a:rPr lang="pl-PL" dirty="0" err="1"/>
              <a:t>ev</a:t>
            </a:r>
            <a:r>
              <a:rPr lang="pl-PL" dirty="0"/>
              <a:t> = 1.602 10</a:t>
            </a:r>
            <a:r>
              <a:rPr lang="pl-PL" baseline="30000" dirty="0"/>
              <a:t>-19</a:t>
            </a:r>
            <a:r>
              <a:rPr lang="pl-PL" dirty="0"/>
              <a:t> J</a:t>
            </a:r>
            <a:endParaRPr lang="en-GB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36E26BC-D3FB-48CD-8B4C-6D78814FD2F3}"/>
              </a:ext>
            </a:extLst>
          </p:cNvPr>
          <p:cNvSpPr txBox="1"/>
          <p:nvPr/>
        </p:nvSpPr>
        <p:spPr>
          <a:xfrm>
            <a:off x="557784" y="438912"/>
            <a:ext cx="531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Spektroskopia – promieniowanie elektromagnetyczne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rostokąt 12">
                <a:extLst>
                  <a:ext uri="{FF2B5EF4-FFF2-40B4-BE49-F238E27FC236}">
                    <a16:creationId xmlns:a16="http://schemas.microsoft.com/office/drawing/2014/main" id="{947D6942-FD2D-4AC0-B68C-5B616A23049C}"/>
                  </a:ext>
                </a:extLst>
              </p:cNvPr>
              <p:cNvSpPr/>
              <p:nvPr/>
            </p:nvSpPr>
            <p:spPr>
              <a:xfrm>
                <a:off x="10652201" y="644034"/>
                <a:ext cx="1383392" cy="6810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J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𝐤𝐠</m:t>
                        </m:r>
                        <m:r>
                          <a:rPr lang="pl-PL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l-PL" sz="24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· </m:t>
                        </m:r>
                        <m:sSup>
                          <m:sSupPr>
                            <m:ctrlPr>
                              <a:rPr lang="pl-PL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2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pl-PL" sz="2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pl-PL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2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𝐬</m:t>
                            </m:r>
                          </m:e>
                          <m:sup>
                            <m:r>
                              <a:rPr lang="pl-PL" sz="2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pl-PL" sz="24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</m:den>
                    </m:f>
                  </m:oMath>
                </a14:m>
                <a:endParaRPr lang="pl-PL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Prostokąt 12">
                <a:extLst>
                  <a:ext uri="{FF2B5EF4-FFF2-40B4-BE49-F238E27FC236}">
                    <a16:creationId xmlns:a16="http://schemas.microsoft.com/office/drawing/2014/main" id="{947D6942-FD2D-4AC0-B68C-5B616A2304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2201" y="644034"/>
                <a:ext cx="1383392" cy="681020"/>
              </a:xfrm>
              <a:prstGeom prst="rect">
                <a:avLst/>
              </a:prstGeom>
              <a:blipFill>
                <a:blip r:embed="rId5"/>
                <a:stretch>
                  <a:fillRect l="-6608" b="-720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3136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31B90B6D-6D43-464B-8B30-22BE0A705354}"/>
              </a:ext>
            </a:extLst>
          </p:cNvPr>
          <p:cNvSpPr/>
          <p:nvPr/>
        </p:nvSpPr>
        <p:spPr>
          <a:xfrm>
            <a:off x="469211" y="1572807"/>
            <a:ext cx="10165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Aft>
                <a:spcPts val="0"/>
              </a:spcAft>
            </a:pPr>
            <a:r>
              <a:rPr lang="pl-PL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Zadanie 1.1. </a:t>
            </a:r>
            <a:endParaRPr lang="pl-PL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just"/>
            <a:r>
              <a:rPr lang="pl-PL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(a) 9,10-difenyloantracen pod wpływem wzbudzenia za pomocą światła UV emituje promieniowanie o energii 3.26 </a:t>
            </a:r>
            <a:r>
              <a:rPr lang="pl-PL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eV</a:t>
            </a:r>
            <a:r>
              <a:rPr lang="pl-PL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Oblicz długość fali tego promieniowania. Z jakim rodzajem promieniowania/spektroskopii masz do czynienia?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rostokąt 3">
                <a:extLst>
                  <a:ext uri="{FF2B5EF4-FFF2-40B4-BE49-F238E27FC236}">
                    <a16:creationId xmlns:a16="http://schemas.microsoft.com/office/drawing/2014/main" id="{C86F876F-510E-49CB-A43D-7F6C4005004B}"/>
                  </a:ext>
                </a:extLst>
              </p:cNvPr>
              <p:cNvSpPr/>
              <p:nvPr/>
            </p:nvSpPr>
            <p:spPr>
              <a:xfrm>
                <a:off x="7307977" y="577885"/>
                <a:ext cx="2908255" cy="631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sz="2400" b="1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pl-PL" sz="24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𝒉𝒄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den>
                    </m:f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l-PL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</m:t>
                    </m:r>
                    <m:r>
                      <m:rPr>
                        <m:sty m:val="p"/>
                      </m:rPr>
                      <a:rPr lang="el-G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ν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𝒉𝒄</m:t>
                    </m:r>
                    <m:acc>
                      <m:accPr>
                        <m:chr m:val="̅"/>
                        <m:ctrlPr>
                          <a:rPr lang="pl-PL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𝛎</m:t>
                        </m:r>
                      </m:e>
                    </m:acc>
                  </m:oMath>
                </a14:m>
                <a:endParaRPr lang="pl-PL" sz="24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Prostokąt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86F876F-510E-49CB-A43D-7F6C400500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977" y="577885"/>
                <a:ext cx="2908255" cy="631648"/>
              </a:xfrm>
              <a:prstGeom prst="rect">
                <a:avLst/>
              </a:prstGeom>
              <a:blipFill>
                <a:blip r:embed="rId5"/>
                <a:stretch>
                  <a:fillRect l="-3354" b="-77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rostokąt 4">
            <a:extLst>
              <a:ext uri="{FF2B5EF4-FFF2-40B4-BE49-F238E27FC236}">
                <a16:creationId xmlns:a16="http://schemas.microsoft.com/office/drawing/2014/main" id="{F8FE88AE-2985-4082-9267-BEC005F0F65B}"/>
              </a:ext>
            </a:extLst>
          </p:cNvPr>
          <p:cNvSpPr/>
          <p:nvPr/>
        </p:nvSpPr>
        <p:spPr>
          <a:xfrm>
            <a:off x="6998974" y="577885"/>
            <a:ext cx="3308808" cy="6636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36E26BC-D3FB-48CD-8B4C-6D78814FD2F3}"/>
              </a:ext>
            </a:extLst>
          </p:cNvPr>
          <p:cNvSpPr txBox="1"/>
          <p:nvPr/>
        </p:nvSpPr>
        <p:spPr>
          <a:xfrm>
            <a:off x="557784" y="438912"/>
            <a:ext cx="531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Spektroskopia – promieniowanie elektromagnetyczne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Prostokąt 8">
                <a:extLst>
                  <a:ext uri="{FF2B5EF4-FFF2-40B4-BE49-F238E27FC236}">
                    <a16:creationId xmlns:a16="http://schemas.microsoft.com/office/drawing/2014/main" id="{C3C23813-A3F6-4AD1-A618-9E727CB464CD}"/>
                  </a:ext>
                </a:extLst>
              </p:cNvPr>
              <p:cNvSpPr/>
              <p:nvPr/>
            </p:nvSpPr>
            <p:spPr>
              <a:xfrm>
                <a:off x="692041" y="3632099"/>
                <a:ext cx="774571" cy="496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pl-PL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𝒉𝒄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den>
                    </m:f>
                  </m:oMath>
                </a14:m>
                <a:endParaRPr lang="pl-P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Prostokąt 8">
                <a:extLst>
                  <a:ext uri="{FF2B5EF4-FFF2-40B4-BE49-F238E27FC236}">
                    <a16:creationId xmlns:a16="http://schemas.microsoft.com/office/drawing/2014/main" id="{C3C23813-A3F6-4AD1-A618-9E727CB464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41" y="3632099"/>
                <a:ext cx="774571" cy="496803"/>
              </a:xfrm>
              <a:prstGeom prst="rect">
                <a:avLst/>
              </a:prstGeom>
              <a:blipFill>
                <a:blip r:embed="rId6"/>
                <a:stretch>
                  <a:fillRect l="-7087" b="-617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rostokąt 9">
                <a:extLst>
                  <a:ext uri="{FF2B5EF4-FFF2-40B4-BE49-F238E27FC236}">
                    <a16:creationId xmlns:a16="http://schemas.microsoft.com/office/drawing/2014/main" id="{C95E8CD9-889A-49B1-BF49-582C557F35B9}"/>
                  </a:ext>
                </a:extLst>
              </p:cNvPr>
              <p:cNvSpPr/>
              <p:nvPr/>
            </p:nvSpPr>
            <p:spPr>
              <a:xfrm>
                <a:off x="1564540" y="3565143"/>
                <a:ext cx="1433469" cy="618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</m:t>
                      </m:r>
                      <m:r>
                        <m:rPr>
                          <m:sty m:val="p"/>
                        </m:rPr>
                        <a:rPr lang="el-GR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pl-PL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𝒉𝒄</m:t>
                          </m:r>
                        </m:num>
                        <m:den>
                          <m:r>
                            <a:rPr lang="pl-PL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den>
                      </m:f>
                    </m:oMath>
                  </m:oMathPara>
                </a14:m>
                <a:endParaRPr lang="pl-PL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Prostokąt 9">
                <a:extLst>
                  <a:ext uri="{FF2B5EF4-FFF2-40B4-BE49-F238E27FC236}">
                    <a16:creationId xmlns:a16="http://schemas.microsoft.com/office/drawing/2014/main" id="{C95E8CD9-889A-49B1-BF49-582C557F35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540" y="3565143"/>
                <a:ext cx="1433469" cy="6184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rostokąt 10">
                <a:extLst>
                  <a:ext uri="{FF2B5EF4-FFF2-40B4-BE49-F238E27FC236}">
                    <a16:creationId xmlns:a16="http://schemas.microsoft.com/office/drawing/2014/main" id="{944A9D12-BB1F-477F-AB49-1EFF56771667}"/>
                  </a:ext>
                </a:extLst>
              </p:cNvPr>
              <p:cNvSpPr/>
              <p:nvPr/>
            </p:nvSpPr>
            <p:spPr>
              <a:xfrm>
                <a:off x="3286162" y="3431976"/>
                <a:ext cx="4839594" cy="793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𝛌</m:t>
                      </m:r>
                      <m:r>
                        <a:rPr lang="pl-PL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1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  <m:r>
                            <a:rPr lang="pl-PL" b="1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pl-PL" b="1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𝟔𝟐</m:t>
                          </m:r>
                          <m:r>
                            <a:rPr lang="pl-PL" b="1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pl-PL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1" i="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pl-PL" b="1" i="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l-PL" b="1" i="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𝟑𝟒</m:t>
                              </m:r>
                            </m:sup>
                          </m:sSup>
                          <m:r>
                            <a:rPr lang="pl-PL" b="1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l-PL" b="1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𝐉𝐬</m:t>
                          </m:r>
                          <m:r>
                            <a:rPr lang="pl-PL" b="1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∙</m:t>
                          </m:r>
                          <m:r>
                            <a:rPr lang="pl-PL" b="1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pl-PL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1" i="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pl-PL" b="1" i="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pl-PL" b="1" i="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</m:sup>
                          </m:sSup>
                          <m:f>
                            <m:fPr>
                              <m:ctrlPr>
                                <a:rPr lang="pl-PL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b="1" i="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𝐦</m:t>
                              </m:r>
                            </m:num>
                            <m:den>
                              <m:r>
                                <a:rPr lang="pl-PL" b="1" i="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𝐬</m:t>
                              </m:r>
                            </m:den>
                          </m:f>
                        </m:num>
                        <m:den>
                          <m:r>
                            <m:rPr>
                              <m:nor/>
                            </m:rPr>
                            <a:rPr lang="pl-PL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5.22 10</m:t>
                          </m:r>
                          <m:r>
                            <m:rPr>
                              <m:nor/>
                            </m:rPr>
                            <a:rPr lang="pl-PL" b="1" baseline="30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−19</m:t>
                          </m:r>
                          <m:r>
                            <m:rPr>
                              <m:nor/>
                            </m:rPr>
                            <a:rPr lang="pl-PL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pl-PL" b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J</m:t>
                          </m:r>
                        </m:den>
                      </m:f>
                      <m:r>
                        <a:rPr lang="pl-PL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l-PL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pl-PL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pl-PL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𝟖𝟎</m:t>
                      </m:r>
                      <m:r>
                        <a:rPr lang="pl-PL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pl-PL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pl-PL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l-PL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r>
                        <a:rPr lang="pl-PL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pl-PL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Prostokąt 10">
                <a:extLst>
                  <a:ext uri="{FF2B5EF4-FFF2-40B4-BE49-F238E27FC236}">
                    <a16:creationId xmlns:a16="http://schemas.microsoft.com/office/drawing/2014/main" id="{944A9D12-BB1F-477F-AB49-1EFF567716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162" y="3431976"/>
                <a:ext cx="4839594" cy="7932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18AB73F-7D4E-4A2A-AFB2-AF5384962390}"/>
              </a:ext>
            </a:extLst>
          </p:cNvPr>
          <p:cNvSpPr txBox="1"/>
          <p:nvPr/>
        </p:nvSpPr>
        <p:spPr>
          <a:xfrm>
            <a:off x="8823064" y="2873832"/>
            <a:ext cx="196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1 </a:t>
            </a:r>
            <a:r>
              <a:rPr lang="pl-PL" dirty="0" err="1"/>
              <a:t>eV</a:t>
            </a:r>
            <a:r>
              <a:rPr lang="pl-PL" dirty="0"/>
              <a:t> = 1.602 10</a:t>
            </a:r>
            <a:r>
              <a:rPr lang="pl-PL" baseline="30000" dirty="0"/>
              <a:t>-19</a:t>
            </a:r>
            <a:r>
              <a:rPr lang="pl-PL" dirty="0"/>
              <a:t> J</a:t>
            </a:r>
            <a:endParaRPr lang="en-GB" dirty="0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0091E4CE-B1A6-408F-8152-E35ED7470874}"/>
              </a:ext>
            </a:extLst>
          </p:cNvPr>
          <p:cNvSpPr/>
          <p:nvPr/>
        </p:nvSpPr>
        <p:spPr>
          <a:xfrm>
            <a:off x="8823064" y="3244334"/>
            <a:ext cx="1640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i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</a:t>
            </a:r>
            <a:r>
              <a:rPr lang="pl-PL" b="1" dirty="0">
                <a:latin typeface="Cambria Math" panose="02040503050406030204" pitchFamily="18" charset="0"/>
                <a:ea typeface="Cambria Math" panose="02040503050406030204" pitchFamily="18" charset="0"/>
              </a:rPr>
              <a:t> = 5.22 10</a:t>
            </a:r>
            <a:r>
              <a:rPr lang="pl-PL" b="1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-19</a:t>
            </a:r>
            <a:r>
              <a:rPr lang="pl-PL" b="1" dirty="0">
                <a:latin typeface="Cambria Math" panose="02040503050406030204" pitchFamily="18" charset="0"/>
                <a:ea typeface="Cambria Math" panose="02040503050406030204" pitchFamily="18" charset="0"/>
              </a:rPr>
              <a:t> J</a:t>
            </a:r>
            <a:endParaRPr lang="pl-PL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Prostokąt 1">
                <a:extLst>
                  <a:ext uri="{FF2B5EF4-FFF2-40B4-BE49-F238E27FC236}">
                    <a16:creationId xmlns:a16="http://schemas.microsoft.com/office/drawing/2014/main" id="{C973C6BD-8C4E-4086-87A5-95A024DF56FF}"/>
                  </a:ext>
                </a:extLst>
              </p:cNvPr>
              <p:cNvSpPr/>
              <p:nvPr/>
            </p:nvSpPr>
            <p:spPr>
              <a:xfrm>
                <a:off x="3479098" y="4626125"/>
                <a:ext cx="13147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𝛌</m:t>
                    </m:r>
                    <m:r>
                      <a:rPr lang="pl-PL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l-PL" dirty="0"/>
                  <a:t> 380 </a:t>
                </a:r>
                <a:r>
                  <a:rPr lang="pl-PL" dirty="0" err="1"/>
                  <a:t>nm</a:t>
                </a:r>
                <a:endParaRPr lang="pl-PL" dirty="0"/>
              </a:p>
            </p:txBody>
          </p:sp>
        </mc:Choice>
        <mc:Fallback xmlns="">
          <p:sp>
            <p:nvSpPr>
              <p:cNvPr id="2" name="Prostokąt 1">
                <a:extLst>
                  <a:ext uri="{FF2B5EF4-FFF2-40B4-BE49-F238E27FC236}">
                    <a16:creationId xmlns:a16="http://schemas.microsoft.com/office/drawing/2014/main" id="{C973C6BD-8C4E-4086-87A5-95A024DF56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098" y="4626125"/>
                <a:ext cx="1314784" cy="369332"/>
              </a:xfrm>
              <a:prstGeom prst="rect">
                <a:avLst/>
              </a:prstGeom>
              <a:blipFill>
                <a:blip r:embed="rId9"/>
                <a:stretch>
                  <a:fillRect t="-10000" r="-3256" b="-26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pole tekstowe 15">
            <a:extLst>
              <a:ext uri="{FF2B5EF4-FFF2-40B4-BE49-F238E27FC236}">
                <a16:creationId xmlns:a16="http://schemas.microsoft.com/office/drawing/2014/main" id="{07B66467-045C-4D7B-8C70-23B960251CFD}"/>
              </a:ext>
            </a:extLst>
          </p:cNvPr>
          <p:cNvSpPr txBox="1"/>
          <p:nvPr/>
        </p:nvSpPr>
        <p:spPr>
          <a:xfrm>
            <a:off x="3479098" y="5285193"/>
            <a:ext cx="217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Spektroskopia UV-Vis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624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  <p:bldP spid="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ole tekstowe 17">
            <a:extLst>
              <a:ext uri="{FF2B5EF4-FFF2-40B4-BE49-F238E27FC236}">
                <a16:creationId xmlns:a16="http://schemas.microsoft.com/office/drawing/2014/main" id="{6C0F3456-F627-480F-83B3-20D6EACF31D3}"/>
              </a:ext>
            </a:extLst>
          </p:cNvPr>
          <p:cNvSpPr txBox="1"/>
          <p:nvPr/>
        </p:nvSpPr>
        <p:spPr>
          <a:xfrm>
            <a:off x="709813" y="992698"/>
            <a:ext cx="4165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/>
              <a:t>Spektroskopia UV-Vis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71123F3A-3693-4C45-AB1C-04746BB49ABD}"/>
              </a:ext>
            </a:extLst>
          </p:cNvPr>
          <p:cNvSpPr txBox="1"/>
          <p:nvPr/>
        </p:nvSpPr>
        <p:spPr>
          <a:xfrm>
            <a:off x="1452997" y="1467942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/>
              <a:t>200-1100 </a:t>
            </a:r>
            <a:r>
              <a:rPr lang="pl-PL" sz="3600" dirty="0" err="1"/>
              <a:t>nm</a:t>
            </a:r>
            <a:endParaRPr lang="pl-PL" sz="3600" baseline="30000" dirty="0"/>
          </a:p>
        </p:txBody>
      </p:sp>
      <p:grpSp>
        <p:nvGrpSpPr>
          <p:cNvPr id="20" name="Grupa 19">
            <a:extLst>
              <a:ext uri="{FF2B5EF4-FFF2-40B4-BE49-F238E27FC236}">
                <a16:creationId xmlns:a16="http://schemas.microsoft.com/office/drawing/2014/main" id="{441C4B67-A75F-4689-ABE5-BD91578E0545}"/>
              </a:ext>
            </a:extLst>
          </p:cNvPr>
          <p:cNvGrpSpPr/>
          <p:nvPr/>
        </p:nvGrpSpPr>
        <p:grpSpPr>
          <a:xfrm>
            <a:off x="5506431" y="1438348"/>
            <a:ext cx="6172107" cy="4490720"/>
            <a:chOff x="5536911" y="1666241"/>
            <a:chExt cx="6172107" cy="4490720"/>
          </a:xfrm>
        </p:grpSpPr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5B579C6D-58EF-4D85-94EE-A9AB541B2F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5" b="7754"/>
            <a:stretch/>
          </p:blipFill>
          <p:spPr>
            <a:xfrm>
              <a:off x="5536911" y="1666241"/>
              <a:ext cx="6172107" cy="4490720"/>
            </a:xfrm>
            <a:prstGeom prst="rect">
              <a:avLst/>
            </a:prstGeom>
          </p:spPr>
        </p:pic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F9CB9A8F-611B-41FA-8B03-0D8E13D30DBE}"/>
                </a:ext>
              </a:extLst>
            </p:cNvPr>
            <p:cNvSpPr/>
            <p:nvPr/>
          </p:nvSpPr>
          <p:spPr>
            <a:xfrm>
              <a:off x="6329680" y="1828800"/>
              <a:ext cx="2336800" cy="2407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D47411C9-6C94-4722-A377-728AA8173230}"/>
              </a:ext>
            </a:extLst>
          </p:cNvPr>
          <p:cNvSpPr txBox="1"/>
          <p:nvPr/>
        </p:nvSpPr>
        <p:spPr>
          <a:xfrm>
            <a:off x="7709816" y="5860794"/>
            <a:ext cx="2274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Długość fali (</a:t>
            </a:r>
            <a:r>
              <a:rPr lang="pl-PL" sz="2400" dirty="0" err="1"/>
              <a:t>nm</a:t>
            </a:r>
            <a:r>
              <a:rPr lang="pl-PL" sz="2400" dirty="0"/>
              <a:t>)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100ED939-5B49-476F-902A-3E329D34BA8A}"/>
              </a:ext>
            </a:extLst>
          </p:cNvPr>
          <p:cNvSpPr txBox="1"/>
          <p:nvPr/>
        </p:nvSpPr>
        <p:spPr>
          <a:xfrm>
            <a:off x="5240842" y="993427"/>
            <a:ext cx="1734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Absorbancja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DC83CEE7-981C-4F69-A2E1-F0286FC4A66D}"/>
              </a:ext>
            </a:extLst>
          </p:cNvPr>
          <p:cNvSpPr txBox="1"/>
          <p:nvPr/>
        </p:nvSpPr>
        <p:spPr>
          <a:xfrm>
            <a:off x="709630" y="2758969"/>
            <a:ext cx="44280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1. Przejścia elektronowe w cząsteczce chemicznej.</a:t>
            </a:r>
          </a:p>
          <a:p>
            <a:r>
              <a:rPr lang="pl-PL" sz="2000" dirty="0"/>
              <a:t>2. Szerokie pasma.</a:t>
            </a:r>
          </a:p>
          <a:p>
            <a:r>
              <a:rPr lang="pl-PL" sz="2000" dirty="0"/>
              <a:t>3. Wynika ze struktury cząsteczki (głównie obecności wiązań </a:t>
            </a:r>
            <a:r>
              <a:rPr lang="pl-PL" sz="2000" dirty="0">
                <a:latin typeface="Symbol" panose="05050102010706020507" pitchFamily="18" charset="2"/>
              </a:rPr>
              <a:t>p</a:t>
            </a:r>
            <a:r>
              <a:rPr lang="pl-PL" sz="2000" dirty="0"/>
              <a:t>-sprzężonych), ale trudno jest określić strukturę na podstawie widma UV-Vis.</a:t>
            </a:r>
          </a:p>
          <a:p>
            <a:r>
              <a:rPr lang="pl-PL" sz="2000" dirty="0"/>
              <a:t>4. W sposób ilościowy umożliwia oznaczanie substancji – olbrzymie zastosowanie w chemii analitycznej.</a:t>
            </a:r>
          </a:p>
          <a:p>
            <a:r>
              <a:rPr lang="pl-PL" sz="2000" dirty="0"/>
              <a:t>5. Można stosować do </a:t>
            </a:r>
            <a:r>
              <a:rPr lang="pl-PL" sz="2000" u="sng" dirty="0"/>
              <a:t>roztworów </a:t>
            </a:r>
            <a:r>
              <a:rPr lang="pl-PL" sz="2000" dirty="0"/>
              <a:t>i ciał stałych (rzadziej).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301686C-5F54-4696-A3D8-E8606D974384}"/>
              </a:ext>
            </a:extLst>
          </p:cNvPr>
          <p:cNvSpPr txBox="1"/>
          <p:nvPr/>
        </p:nvSpPr>
        <p:spPr>
          <a:xfrm>
            <a:off x="1934010" y="2114273"/>
            <a:ext cx="1472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002060"/>
                </a:solidFill>
              </a:rPr>
              <a:t>Ćwiczenia 2,3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6896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31B90B6D-6D43-464B-8B30-22BE0A705354}"/>
              </a:ext>
            </a:extLst>
          </p:cNvPr>
          <p:cNvSpPr/>
          <p:nvPr/>
        </p:nvSpPr>
        <p:spPr>
          <a:xfrm>
            <a:off x="412064" y="1590147"/>
            <a:ext cx="111621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Aft>
                <a:spcPts val="0"/>
              </a:spcAft>
            </a:pPr>
            <a:r>
              <a:rPr lang="pl-PL" b="1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Zadanie 1.1. </a:t>
            </a:r>
          </a:p>
          <a:p>
            <a:pPr lvl="1" algn="just">
              <a:spcAft>
                <a:spcPts val="0"/>
              </a:spcAft>
            </a:pPr>
            <a:r>
              <a:rPr lang="pl-PL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(b</a:t>
            </a:r>
            <a:r>
              <a:rPr lang="pl-PL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Próbka stała kwasu stearynowego zaabsorbowała promieniowanie o częstości 51 </a:t>
            </a:r>
            <a:r>
              <a:rPr lang="pl-PL" kern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THz</a:t>
            </a:r>
            <a:r>
              <a:rPr lang="pl-PL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Oblicz energię, długość fali i liczbę falową dla tego promieniowania. Do jakiego rodzaju zaklasyfikujesz to promieniowanie, z jakim rodzajem eksperymentu masz do czynienia?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rostokąt 3">
                <a:extLst>
                  <a:ext uri="{FF2B5EF4-FFF2-40B4-BE49-F238E27FC236}">
                    <a16:creationId xmlns:a16="http://schemas.microsoft.com/office/drawing/2014/main" id="{C86F876F-510E-49CB-A43D-7F6C4005004B}"/>
                  </a:ext>
                </a:extLst>
              </p:cNvPr>
              <p:cNvSpPr/>
              <p:nvPr/>
            </p:nvSpPr>
            <p:spPr>
              <a:xfrm>
                <a:off x="7307977" y="577885"/>
                <a:ext cx="2908255" cy="631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sz="2400" b="1" i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pl-PL" sz="24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𝒉𝒄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den>
                    </m:f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l-PL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</m:t>
                    </m:r>
                    <m:r>
                      <m:rPr>
                        <m:sty m:val="p"/>
                      </m:rPr>
                      <a:rPr lang="el-GR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ν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l-PL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𝒉𝒄</m:t>
                    </m:r>
                    <m:acc>
                      <m:accPr>
                        <m:chr m:val="̅"/>
                        <m:ctrlPr>
                          <a:rPr lang="pl-PL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𝛎</m:t>
                        </m:r>
                      </m:e>
                    </m:acc>
                  </m:oMath>
                </a14:m>
                <a:endParaRPr lang="pl-PL" sz="24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Prostokąt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86F876F-510E-49CB-A43D-7F6C400500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977" y="577885"/>
                <a:ext cx="2908255" cy="631648"/>
              </a:xfrm>
              <a:prstGeom prst="rect">
                <a:avLst/>
              </a:prstGeom>
              <a:blipFill>
                <a:blip r:embed="rId5"/>
                <a:stretch>
                  <a:fillRect l="-3354" b="-77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rostokąt 4">
            <a:extLst>
              <a:ext uri="{FF2B5EF4-FFF2-40B4-BE49-F238E27FC236}">
                <a16:creationId xmlns:a16="http://schemas.microsoft.com/office/drawing/2014/main" id="{F8FE88AE-2985-4082-9267-BEC005F0F65B}"/>
              </a:ext>
            </a:extLst>
          </p:cNvPr>
          <p:cNvSpPr/>
          <p:nvPr/>
        </p:nvSpPr>
        <p:spPr>
          <a:xfrm>
            <a:off x="6998974" y="577885"/>
            <a:ext cx="3308808" cy="6636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36E26BC-D3FB-48CD-8B4C-6D78814FD2F3}"/>
              </a:ext>
            </a:extLst>
          </p:cNvPr>
          <p:cNvSpPr txBox="1"/>
          <p:nvPr/>
        </p:nvSpPr>
        <p:spPr>
          <a:xfrm>
            <a:off x="557784" y="438912"/>
            <a:ext cx="531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Spektroskopia – promieniowanie elektromagnetyczne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Prostokąt 1">
                <a:extLst>
                  <a:ext uri="{FF2B5EF4-FFF2-40B4-BE49-F238E27FC236}">
                    <a16:creationId xmlns:a16="http://schemas.microsoft.com/office/drawing/2014/main" id="{000CBDE2-0CBA-4CB0-B972-325A287A7AEB}"/>
                  </a:ext>
                </a:extLst>
              </p:cNvPr>
              <p:cNvSpPr/>
              <p:nvPr/>
            </p:nvSpPr>
            <p:spPr>
              <a:xfrm>
                <a:off x="912742" y="3940653"/>
                <a:ext cx="8402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 </a:t>
                </a:r>
                <a:r>
                  <a:rPr lang="pl-PL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pl-PL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</m:t>
                    </m:r>
                    <m:r>
                      <m:rPr>
                        <m:sty m:val="p"/>
                      </m:rPr>
                      <a:rPr lang="el-GR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ν</m:t>
                    </m:r>
                  </m:oMath>
                </a14:m>
                <a:endParaRPr lang="pl-P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Prostokąt 1">
                <a:extLst>
                  <a:ext uri="{FF2B5EF4-FFF2-40B4-BE49-F238E27FC236}">
                    <a16:creationId xmlns:a16="http://schemas.microsoft.com/office/drawing/2014/main" id="{000CBDE2-0CBA-4CB0-B972-325A287A7A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742" y="3940653"/>
                <a:ext cx="840295" cy="369332"/>
              </a:xfrm>
              <a:prstGeom prst="rect">
                <a:avLst/>
              </a:prstGeom>
              <a:blipFill>
                <a:blip r:embed="rId6"/>
                <a:stretch>
                  <a:fillRect l="-6522" t="-11475" b="-2131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rostokąt 13">
                <a:extLst>
                  <a:ext uri="{FF2B5EF4-FFF2-40B4-BE49-F238E27FC236}">
                    <a16:creationId xmlns:a16="http://schemas.microsoft.com/office/drawing/2014/main" id="{C79564D3-D982-41BA-86FA-75FDDE9A030C}"/>
                  </a:ext>
                </a:extLst>
              </p:cNvPr>
              <p:cNvSpPr/>
              <p:nvPr/>
            </p:nvSpPr>
            <p:spPr>
              <a:xfrm>
                <a:off x="2174594" y="3875745"/>
                <a:ext cx="3320011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 </a:t>
                </a:r>
                <a:r>
                  <a:rPr lang="pl-PL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pl-PL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</m:t>
                    </m:r>
                    <m:r>
                      <a:rPr lang="pl-PL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pl-PL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𝟔𝟐</m:t>
                    </m:r>
                    <m:r>
                      <a:rPr lang="pl-PL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l-PL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pl-PL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l-PL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𝟑𝟒</m:t>
                        </m:r>
                      </m:sup>
                    </m:sSup>
                    <m:r>
                      <a:rPr lang="pl-PL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l-PL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𝑱𝒔</m:t>
                    </m:r>
                    <m:r>
                      <a:rPr lang="pl-PL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∙</m:t>
                    </m:r>
                    <m:r>
                      <a:rPr lang="pl-PL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pl-PL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pl-PL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pl-PL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l-PL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pl-PL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𝟏𝟑</m:t>
                        </m:r>
                      </m:sup>
                    </m:sSup>
                    <m:f>
                      <m:fPr>
                        <m:ctrlPr>
                          <a:rPr lang="pl-PL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pl-PL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den>
                    </m:f>
                  </m:oMath>
                </a14:m>
                <a:endParaRPr lang="pl-P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Prostokąt 13">
                <a:extLst>
                  <a:ext uri="{FF2B5EF4-FFF2-40B4-BE49-F238E27FC236}">
                    <a16:creationId xmlns:a16="http://schemas.microsoft.com/office/drawing/2014/main" id="{C79564D3-D982-41BA-86FA-75FDDE9A03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594" y="3875745"/>
                <a:ext cx="3320011" cy="492443"/>
              </a:xfrm>
              <a:prstGeom prst="rect">
                <a:avLst/>
              </a:prstGeom>
              <a:blipFill>
                <a:blip r:embed="rId7"/>
                <a:stretch>
                  <a:fillRect l="-1654" b="-493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rostokąt 14">
                <a:extLst>
                  <a:ext uri="{FF2B5EF4-FFF2-40B4-BE49-F238E27FC236}">
                    <a16:creationId xmlns:a16="http://schemas.microsoft.com/office/drawing/2014/main" id="{BCD8CF13-1B90-4ECE-AA91-A0D007D6E638}"/>
                  </a:ext>
                </a:extLst>
              </p:cNvPr>
              <p:cNvSpPr/>
              <p:nvPr/>
            </p:nvSpPr>
            <p:spPr>
              <a:xfrm>
                <a:off x="5898361" y="3915478"/>
                <a:ext cx="1842107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 </a:t>
                </a:r>
                <a:r>
                  <a:rPr lang="pl-PL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pl-PL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pl-PL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pl-PL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𝟑𝟐</m:t>
                    </m:r>
                    <m:r>
                      <a:rPr lang="pl-PL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l-PL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pl-PL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l-PL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𝟐𝟎</m:t>
                        </m:r>
                      </m:sup>
                    </m:sSup>
                    <m:r>
                      <a:rPr lang="pl-PL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𝑱</m:t>
                    </m:r>
                  </m:oMath>
                </a14:m>
                <a:endParaRPr lang="pl-P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Prostokąt 14">
                <a:extLst>
                  <a:ext uri="{FF2B5EF4-FFF2-40B4-BE49-F238E27FC236}">
                    <a16:creationId xmlns:a16="http://schemas.microsoft.com/office/drawing/2014/main" id="{BCD8CF13-1B90-4ECE-AA91-A0D007D6E6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361" y="3915478"/>
                <a:ext cx="1842107" cy="375552"/>
              </a:xfrm>
              <a:prstGeom prst="rect">
                <a:avLst/>
              </a:prstGeom>
              <a:blipFill>
                <a:blip r:embed="rId8"/>
                <a:stretch>
                  <a:fillRect l="-2980" t="-9677" b="-2096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Prostokąt 15">
                <a:extLst>
                  <a:ext uri="{FF2B5EF4-FFF2-40B4-BE49-F238E27FC236}">
                    <a16:creationId xmlns:a16="http://schemas.microsoft.com/office/drawing/2014/main" id="{7BA25DAF-4E39-41B4-A93E-334F3203F5E6}"/>
                  </a:ext>
                </a:extLst>
              </p:cNvPr>
              <p:cNvSpPr/>
              <p:nvPr/>
            </p:nvSpPr>
            <p:spPr>
              <a:xfrm>
                <a:off x="961805" y="4699593"/>
                <a:ext cx="143346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 = </a:t>
                </a:r>
                <a14:m>
                  <m:oMath xmlns:m="http://schemas.openxmlformats.org/officeDocument/2006/math">
                    <m:r>
                      <a:rPr lang="pl-PL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𝒉𝒄</m:t>
                    </m:r>
                    <m:acc>
                      <m:accPr>
                        <m:chr m:val="̅"/>
                        <m:ctrlPr>
                          <a:rPr lang="pl-PL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𝛎</m:t>
                        </m:r>
                      </m:e>
                    </m:acc>
                  </m:oMath>
                </a14:m>
                <a:endParaRPr lang="pl-PL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Prostokąt 15">
                <a:extLst>
                  <a:ext uri="{FF2B5EF4-FFF2-40B4-BE49-F238E27FC236}">
                    <a16:creationId xmlns:a16="http://schemas.microsoft.com/office/drawing/2014/main" id="{7BA25DAF-4E39-41B4-A93E-334F3203F5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05" y="4699593"/>
                <a:ext cx="1433469" cy="369332"/>
              </a:xfrm>
              <a:prstGeom prst="rect">
                <a:avLst/>
              </a:prstGeom>
              <a:blipFill>
                <a:blip r:embed="rId9"/>
                <a:stretch>
                  <a:fillRect l="-3830" t="-11475" b="-2295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ole tekstowe 2">
            <a:extLst>
              <a:ext uri="{FF2B5EF4-FFF2-40B4-BE49-F238E27FC236}">
                <a16:creationId xmlns:a16="http://schemas.microsoft.com/office/drawing/2014/main" id="{8376993F-69B6-4C20-89DE-1203B26D031F}"/>
              </a:ext>
            </a:extLst>
          </p:cNvPr>
          <p:cNvSpPr txBox="1"/>
          <p:nvPr/>
        </p:nvSpPr>
        <p:spPr>
          <a:xfrm>
            <a:off x="10593540" y="3875745"/>
            <a:ext cx="883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002060"/>
                </a:solidFill>
              </a:rPr>
              <a:t>Energia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D66A0493-4832-4D66-8B2D-CFE0D07CD930}"/>
              </a:ext>
            </a:extLst>
          </p:cNvPr>
          <p:cNvSpPr txBox="1"/>
          <p:nvPr/>
        </p:nvSpPr>
        <p:spPr>
          <a:xfrm>
            <a:off x="10593540" y="4791926"/>
            <a:ext cx="1433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002060"/>
                </a:solidFill>
              </a:rPr>
              <a:t>Liczba falowa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696A090E-327F-46AD-9D1B-2E8EF0B76FF7}"/>
              </a:ext>
            </a:extLst>
          </p:cNvPr>
          <p:cNvSpPr txBox="1"/>
          <p:nvPr/>
        </p:nvSpPr>
        <p:spPr>
          <a:xfrm>
            <a:off x="10593214" y="5702356"/>
            <a:ext cx="125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002060"/>
                </a:solidFill>
              </a:rPr>
              <a:t>Długość fali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FD2A4455-7842-4FCB-A5DD-E94ACAF11AB3}"/>
              </a:ext>
            </a:extLst>
          </p:cNvPr>
          <p:cNvSpPr txBox="1"/>
          <p:nvPr/>
        </p:nvSpPr>
        <p:spPr>
          <a:xfrm>
            <a:off x="10593214" y="2965315"/>
            <a:ext cx="980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002060"/>
                </a:solidFill>
              </a:rPr>
              <a:t>Częstość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rostokąt 6">
                <a:extLst>
                  <a:ext uri="{FF2B5EF4-FFF2-40B4-BE49-F238E27FC236}">
                    <a16:creationId xmlns:a16="http://schemas.microsoft.com/office/drawing/2014/main" id="{ADD0DAE7-29EC-46ED-8E0F-8F45CA1D08B8}"/>
                  </a:ext>
                </a:extLst>
              </p:cNvPr>
              <p:cNvSpPr/>
              <p:nvPr/>
            </p:nvSpPr>
            <p:spPr>
              <a:xfrm>
                <a:off x="912742" y="2965315"/>
                <a:ext cx="2799100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ν</m:t>
                      </m:r>
                      <m:r>
                        <a:rPr lang="pl-PL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l-PL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𝟓𝟏</m:t>
                      </m:r>
                      <m:r>
                        <a:rPr lang="pl-PL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l-PL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𝑻𝑯𝒛</m:t>
                      </m:r>
                      <m:r>
                        <a:rPr lang="pl-PL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l-PL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pl-PL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pl-PL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pl-PL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l-PL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pl-PL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𝟏𝟑</m:t>
                          </m:r>
                        </m:sup>
                      </m:sSup>
                      <m:f>
                        <m:fPr>
                          <m:ctrlPr>
                            <a:rPr lang="pl-PL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pl-PL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den>
                      </m:f>
                    </m:oMath>
                  </m:oMathPara>
                </a14:m>
                <a:endParaRPr lang="pl-P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Prostokąt 6">
                <a:extLst>
                  <a:ext uri="{FF2B5EF4-FFF2-40B4-BE49-F238E27FC236}">
                    <a16:creationId xmlns:a16="http://schemas.microsoft.com/office/drawing/2014/main" id="{ADD0DAE7-29EC-46ED-8E0F-8F45CA1D08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742" y="2965315"/>
                <a:ext cx="2799100" cy="6127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Prostokąt 20">
                <a:extLst>
                  <a:ext uri="{FF2B5EF4-FFF2-40B4-BE49-F238E27FC236}">
                    <a16:creationId xmlns:a16="http://schemas.microsoft.com/office/drawing/2014/main" id="{C9BC6CE2-1925-4301-91B5-0829BF9DC2C5}"/>
                  </a:ext>
                </a:extLst>
              </p:cNvPr>
              <p:cNvSpPr/>
              <p:nvPr/>
            </p:nvSpPr>
            <p:spPr>
              <a:xfrm>
                <a:off x="1869340" y="4561336"/>
                <a:ext cx="1433469" cy="6090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</m:t>
                      </m:r>
                      <m:acc>
                        <m:accPr>
                          <m:chr m:val="̅"/>
                          <m:ctrlPr>
                            <a:rPr lang="pl-PL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𝛎</m:t>
                          </m:r>
                        </m:e>
                      </m:acc>
                      <m:r>
                        <a:rPr lang="pl-PL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num>
                        <m:den>
                          <m:r>
                            <a:rPr lang="pl-PL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𝒉𝒄</m:t>
                          </m:r>
                        </m:den>
                      </m:f>
                    </m:oMath>
                  </m:oMathPara>
                </a14:m>
                <a:endParaRPr lang="pl-PL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Prostokąt 20">
                <a:extLst>
                  <a:ext uri="{FF2B5EF4-FFF2-40B4-BE49-F238E27FC236}">
                    <a16:creationId xmlns:a16="http://schemas.microsoft.com/office/drawing/2014/main" id="{C9BC6CE2-1925-4301-91B5-0829BF9DC2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340" y="4561336"/>
                <a:ext cx="1433469" cy="6090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Prostokąt 21">
                <a:extLst>
                  <a:ext uri="{FF2B5EF4-FFF2-40B4-BE49-F238E27FC236}">
                    <a16:creationId xmlns:a16="http://schemas.microsoft.com/office/drawing/2014/main" id="{D05DA853-3E86-4E1F-9973-443F5D6A8D9A}"/>
                  </a:ext>
                </a:extLst>
              </p:cNvPr>
              <p:cNvSpPr/>
              <p:nvPr/>
            </p:nvSpPr>
            <p:spPr>
              <a:xfrm>
                <a:off x="3510135" y="4559981"/>
                <a:ext cx="3320011" cy="8366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l-PL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𝛎</m:t>
                          </m:r>
                        </m:e>
                      </m:acc>
                      <m:r>
                        <a:rPr lang="pl-PL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pl-PL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pl-PL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𝟑𝟐</m:t>
                          </m:r>
                          <m:r>
                            <a:rPr lang="pl-PL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pl-PL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pl-PL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l-PL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𝟐𝟎</m:t>
                              </m:r>
                            </m:sup>
                          </m:sSup>
                          <m:r>
                            <a:rPr lang="pl-PL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𝑱</m:t>
                          </m:r>
                        </m:num>
                        <m:den>
                          <m:r>
                            <a:rPr lang="pl-PL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  <m:r>
                            <a:rPr lang="pl-PL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pl-PL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𝟔𝟐</m:t>
                          </m:r>
                          <m:r>
                            <a:rPr lang="pl-PL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pl-PL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pl-PL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l-PL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𝟑𝟒</m:t>
                              </m:r>
                            </m:sup>
                          </m:sSup>
                          <m:r>
                            <a:rPr lang="pl-PL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l-PL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𝑱𝒔</m:t>
                          </m:r>
                          <m:r>
                            <a:rPr lang="pl-PL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∙</m:t>
                          </m:r>
                          <m:r>
                            <a:rPr lang="pl-PL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pl-PL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pl-PL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pl-PL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</m:sup>
                          </m:sSup>
                          <m:f>
                            <m:fPr>
                              <m:ctrlPr>
                                <a:rPr lang="pl-PL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num>
                            <m:den>
                              <m:r>
                                <a:rPr lang="pl-PL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pl-PL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Prostokąt 21">
                <a:extLst>
                  <a:ext uri="{FF2B5EF4-FFF2-40B4-BE49-F238E27FC236}">
                    <a16:creationId xmlns:a16="http://schemas.microsoft.com/office/drawing/2014/main" id="{D05DA853-3E86-4E1F-9973-443F5D6A8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135" y="4559981"/>
                <a:ext cx="3320011" cy="83663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Prostokąt 22">
                <a:extLst>
                  <a:ext uri="{FF2B5EF4-FFF2-40B4-BE49-F238E27FC236}">
                    <a16:creationId xmlns:a16="http://schemas.microsoft.com/office/drawing/2014/main" id="{1AB21A96-8869-44B0-BE0E-BEEA8AB1538A}"/>
                  </a:ext>
                </a:extLst>
              </p:cNvPr>
              <p:cNvSpPr/>
              <p:nvPr/>
            </p:nvSpPr>
            <p:spPr>
              <a:xfrm>
                <a:off x="6757864" y="4780511"/>
                <a:ext cx="1704184" cy="379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pl-PL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l-PL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pl-PL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pl-PL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</m:t>
                    </m:r>
                    <m:r>
                      <a:rPr lang="pl-PL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l-PL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pl-PL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sup>
                    </m:sSup>
                    <m:sSup>
                      <m:sSupPr>
                        <m:ctrlPr>
                          <a:rPr lang="pl-PL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l-PL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pl-PL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l-PL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pl-P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Prostokąt 22">
                <a:extLst>
                  <a:ext uri="{FF2B5EF4-FFF2-40B4-BE49-F238E27FC236}">
                    <a16:creationId xmlns:a16="http://schemas.microsoft.com/office/drawing/2014/main" id="{1AB21A96-8869-44B0-BE0E-BEEA8AB153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864" y="4780511"/>
                <a:ext cx="1704184" cy="379656"/>
              </a:xfrm>
              <a:prstGeom prst="rect">
                <a:avLst/>
              </a:prstGeom>
              <a:blipFill>
                <a:blip r:embed="rId13"/>
                <a:stretch>
                  <a:fillRect l="-3226" t="-8065" b="-2258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Prostokąt 23">
                <a:extLst>
                  <a:ext uri="{FF2B5EF4-FFF2-40B4-BE49-F238E27FC236}">
                    <a16:creationId xmlns:a16="http://schemas.microsoft.com/office/drawing/2014/main" id="{A2E3E6A5-0367-4B3E-A5AD-6560AB812377}"/>
                  </a:ext>
                </a:extLst>
              </p:cNvPr>
              <p:cNvSpPr/>
              <p:nvPr/>
            </p:nvSpPr>
            <p:spPr>
              <a:xfrm>
                <a:off x="8410752" y="4790524"/>
                <a:ext cx="1571199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pl-PL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𝟏𝟕𝟎𝟎</m:t>
                    </m:r>
                    <m:sSup>
                      <m:sSupPr>
                        <m:ctrlPr>
                          <a:rPr lang="pl-PL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l-PL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pl-PL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l-PL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pl-P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Prostokąt 23">
                <a:extLst>
                  <a:ext uri="{FF2B5EF4-FFF2-40B4-BE49-F238E27FC236}">
                    <a16:creationId xmlns:a16="http://schemas.microsoft.com/office/drawing/2014/main" id="{A2E3E6A5-0367-4B3E-A5AD-6560AB8123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752" y="4790524"/>
                <a:ext cx="1571199" cy="375552"/>
              </a:xfrm>
              <a:prstGeom prst="rect">
                <a:avLst/>
              </a:prstGeom>
              <a:blipFill>
                <a:blip r:embed="rId14"/>
                <a:stretch>
                  <a:fillRect l="-3502" t="-11475" b="-2295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Prostokąt 24">
                <a:extLst>
                  <a:ext uri="{FF2B5EF4-FFF2-40B4-BE49-F238E27FC236}">
                    <a16:creationId xmlns:a16="http://schemas.microsoft.com/office/drawing/2014/main" id="{DB9045B7-49A2-4464-88C7-ED09DA0CFB31}"/>
                  </a:ext>
                </a:extLst>
              </p:cNvPr>
              <p:cNvSpPr/>
              <p:nvPr/>
            </p:nvSpPr>
            <p:spPr>
              <a:xfrm>
                <a:off x="996841" y="5571806"/>
                <a:ext cx="774571" cy="496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</a:t>
                </a:r>
                <a:r>
                  <a:rPr lang="pl-PL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𝒉𝒄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den>
                    </m:f>
                  </m:oMath>
                </a14:m>
                <a:endParaRPr lang="pl-P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Prostokąt 24">
                <a:extLst>
                  <a:ext uri="{FF2B5EF4-FFF2-40B4-BE49-F238E27FC236}">
                    <a16:creationId xmlns:a16="http://schemas.microsoft.com/office/drawing/2014/main" id="{DB9045B7-49A2-4464-88C7-ED09DA0CFB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841" y="5571806"/>
                <a:ext cx="774571" cy="496803"/>
              </a:xfrm>
              <a:prstGeom prst="rect">
                <a:avLst/>
              </a:prstGeom>
              <a:blipFill>
                <a:blip r:embed="rId15"/>
                <a:stretch>
                  <a:fillRect l="-7087" b="-487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Prostokąt 25">
                <a:extLst>
                  <a:ext uri="{FF2B5EF4-FFF2-40B4-BE49-F238E27FC236}">
                    <a16:creationId xmlns:a16="http://schemas.microsoft.com/office/drawing/2014/main" id="{16F562EC-6268-421F-A8F3-CE0014649BD4}"/>
                  </a:ext>
                </a:extLst>
              </p:cNvPr>
              <p:cNvSpPr/>
              <p:nvPr/>
            </p:nvSpPr>
            <p:spPr>
              <a:xfrm>
                <a:off x="1869340" y="5504850"/>
                <a:ext cx="1433469" cy="618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</m:t>
                      </m:r>
                      <m:r>
                        <m:rPr>
                          <m:sty m:val="p"/>
                        </m:rPr>
                        <a:rPr lang="el-GR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pl-PL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𝒉𝒄</m:t>
                          </m:r>
                        </m:num>
                        <m:den>
                          <m:r>
                            <a:rPr lang="pl-PL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den>
                      </m:f>
                    </m:oMath>
                  </m:oMathPara>
                </a14:m>
                <a:endParaRPr lang="pl-PL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Prostokąt 25">
                <a:extLst>
                  <a:ext uri="{FF2B5EF4-FFF2-40B4-BE49-F238E27FC236}">
                    <a16:creationId xmlns:a16="http://schemas.microsoft.com/office/drawing/2014/main" id="{16F562EC-6268-421F-A8F3-CE0014649B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340" y="5504850"/>
                <a:ext cx="1433469" cy="61843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Prostokąt 26">
                <a:extLst>
                  <a:ext uri="{FF2B5EF4-FFF2-40B4-BE49-F238E27FC236}">
                    <a16:creationId xmlns:a16="http://schemas.microsoft.com/office/drawing/2014/main" id="{B03BAE4E-183D-4E4F-A755-4CB76616A6A0}"/>
                  </a:ext>
                </a:extLst>
              </p:cNvPr>
              <p:cNvSpPr/>
              <p:nvPr/>
            </p:nvSpPr>
            <p:spPr>
              <a:xfrm>
                <a:off x="2105829" y="6131645"/>
                <a:ext cx="1433469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l-GR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pl-PL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l-PL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acc>
                                <m:accPr>
                                  <m:chr m:val="̅"/>
                                  <m:ctrlPr>
                                    <a:rPr lang="pl-PL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𝛎</m:t>
                                  </m:r>
                                </m:e>
                              </m:acc>
                            </m:den>
                          </m:f>
                        </m:e>
                      </m:d>
                    </m:oMath>
                  </m:oMathPara>
                </a14:m>
                <a:endParaRPr lang="pl-PL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Prostokąt 26">
                <a:extLst>
                  <a:ext uri="{FF2B5EF4-FFF2-40B4-BE49-F238E27FC236}">
                    <a16:creationId xmlns:a16="http://schemas.microsoft.com/office/drawing/2014/main" id="{B03BAE4E-183D-4E4F-A755-4CB76616A6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829" y="6131645"/>
                <a:ext cx="1433469" cy="71468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Prostokąt 27">
                <a:extLst>
                  <a:ext uri="{FF2B5EF4-FFF2-40B4-BE49-F238E27FC236}">
                    <a16:creationId xmlns:a16="http://schemas.microsoft.com/office/drawing/2014/main" id="{8CEC65EB-573C-495C-BEAD-A59CF667B651}"/>
                  </a:ext>
                </a:extLst>
              </p:cNvPr>
              <p:cNvSpPr/>
              <p:nvPr/>
            </p:nvSpPr>
            <p:spPr>
              <a:xfrm>
                <a:off x="3641309" y="5617150"/>
                <a:ext cx="3227037" cy="793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pl-PL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  <m:r>
                            <a:rPr lang="pl-PL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pl-PL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𝟔𝟐</m:t>
                          </m:r>
                          <m:r>
                            <a:rPr lang="pl-PL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pl-PL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pl-PL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l-PL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𝟑𝟒</m:t>
                              </m:r>
                            </m:sup>
                          </m:sSup>
                          <m:r>
                            <a:rPr lang="pl-PL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l-PL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𝑱𝒔</m:t>
                          </m:r>
                          <m:r>
                            <a:rPr lang="pl-PL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∙</m:t>
                          </m:r>
                          <m:r>
                            <a:rPr lang="pl-PL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pl-PL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pl-PL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pl-PL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</m:sup>
                          </m:sSup>
                          <m:f>
                            <m:fPr>
                              <m:ctrlPr>
                                <a:rPr lang="pl-PL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num>
                            <m:den>
                              <m:r>
                                <a:rPr lang="pl-PL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</m:den>
                          </m:f>
                        </m:num>
                        <m:den>
                          <m:r>
                            <a:rPr lang="pl-PL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pl-PL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pl-PL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𝟑𝟐</m:t>
                          </m:r>
                          <m:r>
                            <a:rPr lang="pl-PL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pl-PL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pl-PL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l-PL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𝟐𝟎</m:t>
                              </m:r>
                            </m:sup>
                          </m:sSup>
                          <m:r>
                            <a:rPr lang="pl-PL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𝑱</m:t>
                          </m:r>
                        </m:den>
                      </m:f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8" name="Prostokąt 27">
                <a:extLst>
                  <a:ext uri="{FF2B5EF4-FFF2-40B4-BE49-F238E27FC236}">
                    <a16:creationId xmlns:a16="http://schemas.microsoft.com/office/drawing/2014/main" id="{8CEC65EB-573C-495C-BEAD-A59CF667B6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309" y="5617150"/>
                <a:ext cx="3227037" cy="79355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Prostokąt 28">
                <a:extLst>
                  <a:ext uri="{FF2B5EF4-FFF2-40B4-BE49-F238E27FC236}">
                    <a16:creationId xmlns:a16="http://schemas.microsoft.com/office/drawing/2014/main" id="{0A93835C-327F-4831-AD3C-FDDD8111A5A4}"/>
                  </a:ext>
                </a:extLst>
              </p:cNvPr>
              <p:cNvSpPr/>
              <p:nvPr/>
            </p:nvSpPr>
            <p:spPr>
              <a:xfrm>
                <a:off x="6830146" y="5925834"/>
                <a:ext cx="1729897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l-PL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pl-PL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pl-PL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pl-PL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𝟖𝟖</m:t>
                    </m:r>
                    <m:r>
                      <a:rPr lang="pl-PL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l-PL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pl-PL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l-PL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sup>
                    </m:sSup>
                    <m:r>
                      <a:rPr lang="pl-PL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l-PL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</m:oMath>
                </a14:m>
                <a:endParaRPr lang="pl-P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Prostokąt 28">
                <a:extLst>
                  <a:ext uri="{FF2B5EF4-FFF2-40B4-BE49-F238E27FC236}">
                    <a16:creationId xmlns:a16="http://schemas.microsoft.com/office/drawing/2014/main" id="{0A93835C-327F-4831-AD3C-FDDD8111A5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146" y="5925834"/>
                <a:ext cx="1729897" cy="375552"/>
              </a:xfrm>
              <a:prstGeom prst="rect">
                <a:avLst/>
              </a:prstGeom>
              <a:blipFill>
                <a:blip r:embed="rId19"/>
                <a:stretch>
                  <a:fillRect l="-2817" t="-9677" b="-2096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Prostokąt 29">
                <a:extLst>
                  <a:ext uri="{FF2B5EF4-FFF2-40B4-BE49-F238E27FC236}">
                    <a16:creationId xmlns:a16="http://schemas.microsoft.com/office/drawing/2014/main" id="{8965C680-5A39-4374-B315-5EFBCD23DA71}"/>
                  </a:ext>
                </a:extLst>
              </p:cNvPr>
              <p:cNvSpPr/>
              <p:nvPr/>
            </p:nvSpPr>
            <p:spPr>
              <a:xfrm>
                <a:off x="8410752" y="5907360"/>
                <a:ext cx="13885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l-PL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pl-PL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pl-PL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𝟖𝟖</m:t>
                      </m:r>
                      <m:r>
                        <a:rPr lang="pl-PL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l-PL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pl-PL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0" name="Prostokąt 29">
                <a:extLst>
                  <a:ext uri="{FF2B5EF4-FFF2-40B4-BE49-F238E27FC236}">
                    <a16:creationId xmlns:a16="http://schemas.microsoft.com/office/drawing/2014/main" id="{8965C680-5A39-4374-B315-5EFBCD23DA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752" y="5907360"/>
                <a:ext cx="1388521" cy="369332"/>
              </a:xfrm>
              <a:prstGeom prst="rect">
                <a:avLst/>
              </a:prstGeom>
              <a:blipFill>
                <a:blip r:embed="rId20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Prostokąt: zaokrąglone rogi 30">
            <a:extLst>
              <a:ext uri="{FF2B5EF4-FFF2-40B4-BE49-F238E27FC236}">
                <a16:creationId xmlns:a16="http://schemas.microsoft.com/office/drawing/2014/main" id="{00EE464C-3E9E-41D9-8FA2-C68AF4F20221}"/>
              </a:ext>
            </a:extLst>
          </p:cNvPr>
          <p:cNvSpPr/>
          <p:nvPr/>
        </p:nvSpPr>
        <p:spPr>
          <a:xfrm>
            <a:off x="8400920" y="4761028"/>
            <a:ext cx="1667123" cy="45990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92C1B1A6-15B6-4F3E-91A4-2950D494102B}"/>
              </a:ext>
            </a:extLst>
          </p:cNvPr>
          <p:cNvSpPr txBox="1"/>
          <p:nvPr/>
        </p:nvSpPr>
        <p:spPr>
          <a:xfrm>
            <a:off x="8333081" y="5284185"/>
            <a:ext cx="1734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Spektroskopia IR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651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  <p:bldP spid="3" grpId="0"/>
      <p:bldP spid="17" grpId="0"/>
      <p:bldP spid="18" grpId="0"/>
      <p:bldP spid="19" grpId="0"/>
      <p:bldP spid="7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4|36.3|7|4.7|8.8|21.6|16.9|17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1|3.7|4.5|4.1|2.1|3.2|3.8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7.1|20.2|13.4|2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3|27.4|1.3|6.7|14.5|7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|26.1|7|5|38.2|9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8.1|3.5|4.9|4.4|1.8|5.3|4.3|6.9|5.2|13.7|0.8|0.8|1.8|0.3|7|4.8|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9|13.8|5.2|10.3|6.1|1.3|6.7|11.3|14.6|6|24.8|1|2.3|6.7|19.4|6.3|5.8|1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6|95|2.1|0.6|15.9|1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2|34.7|58.6|36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8|6.2|21.9|12.8|20.6|21.1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1615</Words>
  <Application>Microsoft Office PowerPoint</Application>
  <PresentationFormat>Panoramiczny</PresentationFormat>
  <Paragraphs>255</Paragraphs>
  <Slides>18</Slides>
  <Notes>3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Symbol</vt:lpstr>
      <vt:lpstr>Times New Roman</vt:lpstr>
      <vt:lpstr>Motyw pakietu Office</vt:lpstr>
      <vt:lpstr>CS ChemDraw Drawing</vt:lpstr>
      <vt:lpstr>CorelDRAW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Użytkownik systemu Windows</dc:creator>
  <cp:lastModifiedBy>Krzysztof Durka</cp:lastModifiedBy>
  <cp:revision>51</cp:revision>
  <dcterms:created xsi:type="dcterms:W3CDTF">2019-10-06T14:58:03Z</dcterms:created>
  <dcterms:modified xsi:type="dcterms:W3CDTF">2023-02-22T10:08:07Z</dcterms:modified>
</cp:coreProperties>
</file>