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89" r:id="rId3"/>
    <p:sldId id="312" r:id="rId4"/>
    <p:sldId id="313" r:id="rId5"/>
    <p:sldId id="314" r:id="rId6"/>
    <p:sldId id="326" r:id="rId7"/>
    <p:sldId id="291" r:id="rId8"/>
    <p:sldId id="292" r:id="rId9"/>
    <p:sldId id="318" r:id="rId10"/>
    <p:sldId id="329" r:id="rId11"/>
    <p:sldId id="319" r:id="rId12"/>
    <p:sldId id="322" r:id="rId13"/>
    <p:sldId id="323" r:id="rId14"/>
    <p:sldId id="272" r:id="rId15"/>
    <p:sldId id="332" r:id="rId16"/>
    <p:sldId id="331" r:id="rId17"/>
    <p:sldId id="305" r:id="rId18"/>
    <p:sldId id="330" r:id="rId19"/>
    <p:sldId id="297" r:id="rId20"/>
    <p:sldId id="270" r:id="rId21"/>
    <p:sldId id="311" r:id="rId22"/>
    <p:sldId id="333" r:id="rId23"/>
    <p:sldId id="328" r:id="rId24"/>
    <p:sldId id="276" r:id="rId25"/>
    <p:sldId id="335" r:id="rId26"/>
    <p:sldId id="300" r:id="rId27"/>
    <p:sldId id="316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90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9-17T19:01:11.4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80544">
    <iact:property name="dataType"/>
    <iact:actionData xml:id="d0">
      <inkml:trace xmlns:inkml="http://www.w3.org/2003/InkML" xml:id="stk0" contextRef="#ctx0" brushRef="#br0">23459 14045 0,'47'0'202,"24"24"-194,-24-24-1,24 0 1,24 0 0,-25 0 1,-22 0-2,22 0 2,-46 0-2,23 0 3,-23 0-3,-1 0 2,1 0 5,0 0-4,-1 0 46,1 0-47,-1 0 7,1 0-7,0 0-1,-48 0 152,0 0-152,1 0 6,-1 0-4,-23 0 5,23 0-5,1 0 5,-1 0 33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3D50-67BA-4F79-AFB2-38AABB0EBE4A}" type="datetimeFigureOut">
              <a:rPr lang="pl-PL" smtClean="0"/>
              <a:t>03.10.2021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9046-A06D-495A-BE06-55AC2DBDE6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99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06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17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E6FA-E3AF-4E0C-864C-3D442B97C0A4}" type="datetime1">
              <a:rPr lang="pl-PL" smtClean="0"/>
              <a:t>03.10.2021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60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9514-66E1-4A40-869B-CADE8A172C22}" type="datetime1">
              <a:rPr lang="pl-PL" smtClean="0"/>
              <a:t>03.10.2021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8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02F-D438-4B87-90E0-2358677C8292}" type="datetime1">
              <a:rPr lang="pl-PL" smtClean="0"/>
              <a:t>03.10.2021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85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BD1-A89B-4EC3-AC7B-AFB8C75728DD}" type="datetime1">
              <a:rPr lang="pl-PL" smtClean="0"/>
              <a:t>03.10.2021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2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3D4E-D59E-4ECF-9EAA-52338951A22B}" type="datetime1">
              <a:rPr lang="pl-PL" smtClean="0"/>
              <a:t>03.10.2021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85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6405-8579-4169-8967-7836916498DA}" type="datetime1">
              <a:rPr lang="pl-PL" smtClean="0"/>
              <a:t>03.10.2021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31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16B-F521-411C-9825-8CD9ED80C670}" type="datetime1">
              <a:rPr lang="pl-PL" smtClean="0"/>
              <a:t>03.10.2021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08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AEA-1619-4515-9960-E437B32E505A}" type="datetime1">
              <a:rPr lang="pl-PL" smtClean="0"/>
              <a:t>03.10.2021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0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97B9-D05F-4997-AE43-D0B8A7277627}" type="datetime1">
              <a:rPr lang="pl-PL" smtClean="0"/>
              <a:t>03.10.2021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65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6969-5FE5-48E8-857F-50569988C73E}" type="datetime1">
              <a:rPr lang="pl-PL" smtClean="0"/>
              <a:t>03.10.2021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12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B5BD-B47D-4EDF-8A96-66DF3D9D0BE6}" type="datetime1">
              <a:rPr lang="pl-PL" smtClean="0"/>
              <a:t>03.10.2021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8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C32D-3C36-4381-9CE6-C8FDBDF66756}" type="datetime1">
              <a:rPr lang="pl-PL" smtClean="0"/>
              <a:t>03.10.2021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6102-EC07-4500-AD8A-F2023F9310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66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40.png"/><Relationship Id="rId7" Type="http://schemas.openxmlformats.org/officeDocument/2006/relationships/image" Target="../media/image52.png"/><Relationship Id="rId12" Type="http://schemas.openxmlformats.org/officeDocument/2006/relationships/image" Target="../media/image22.jpg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1" Type="http://schemas.openxmlformats.org/officeDocument/2006/relationships/tags" Target="../tags/tag1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9" Type="http://schemas.openxmlformats.org/officeDocument/2006/relationships/image" Target="../media/image54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5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4.png"/><Relationship Id="rId11" Type="http://schemas.openxmlformats.org/officeDocument/2006/relationships/image" Target="../media/image80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0.png"/><Relationship Id="rId7" Type="http://schemas.openxmlformats.org/officeDocument/2006/relationships/image" Target="../media/image571.png"/><Relationship Id="rId12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10.png"/><Relationship Id="rId11" Type="http://schemas.openxmlformats.org/officeDocument/2006/relationships/image" Target="../media/image591.png"/><Relationship Id="rId5" Type="http://schemas.openxmlformats.org/officeDocument/2006/relationships/image" Target="../media/image1000.png"/><Relationship Id="rId10" Type="http://schemas.openxmlformats.org/officeDocument/2006/relationships/image" Target="../media/image470.png"/><Relationship Id="rId9" Type="http://schemas.openxmlformats.org/officeDocument/2006/relationships/image" Target="../media/image460.png"/><Relationship Id="rId14" Type="http://schemas.openxmlformats.org/officeDocument/2006/relationships/image" Target="../media/image5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49.png"/><Relationship Id="rId3" Type="http://schemas.openxmlformats.org/officeDocument/2006/relationships/image" Target="../media/image530.png"/><Relationship Id="rId12" Type="http://schemas.openxmlformats.org/officeDocument/2006/relationships/image" Target="../media/image25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570.pn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3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3.png"/><Relationship Id="rId11" Type="http://schemas.openxmlformats.org/officeDocument/2006/relationships/image" Target="../media/image69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4" Type="http://schemas.openxmlformats.org/officeDocument/2006/relationships/image" Target="../media/image57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11" Type="http://schemas.openxmlformats.org/officeDocument/2006/relationships/image" Target="../media/image71.png"/><Relationship Id="rId10" Type="http://schemas.openxmlformats.org/officeDocument/2006/relationships/image" Target="../media/image70.png"/><Relationship Id="rId4" Type="http://schemas.openxmlformats.org/officeDocument/2006/relationships/image" Target="../media/image23.png"/><Relationship Id="rId9" Type="http://schemas.openxmlformats.org/officeDocument/2006/relationships/image" Target="../media/image6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3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75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1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4.png"/><Relationship Id="rId4" Type="http://schemas.openxmlformats.org/officeDocument/2006/relationships/image" Target="../media/image8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1.png"/><Relationship Id="rId7" Type="http://schemas.openxmlformats.org/officeDocument/2006/relationships/image" Target="../media/image104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0.png"/><Relationship Id="rId9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01.png"/><Relationship Id="rId7" Type="http://schemas.openxmlformats.org/officeDocument/2006/relationships/image" Target="../media/image89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7.png"/><Relationship Id="rId9" Type="http://schemas.openxmlformats.org/officeDocument/2006/relationships/image" Target="../media/image8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99.png"/><Relationship Id="rId3" Type="http://schemas.openxmlformats.org/officeDocument/2006/relationships/image" Target="../media/image1110.png"/><Relationship Id="rId1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7.png"/><Relationship Id="rId10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0.png"/><Relationship Id="rId7" Type="http://schemas.openxmlformats.org/officeDocument/2006/relationships/image" Target="../media/image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09.png"/><Relationship Id="rId5" Type="http://schemas.openxmlformats.org/officeDocument/2006/relationships/image" Target="../media/image100.png"/><Relationship Id="rId10" Type="http://schemas.openxmlformats.org/officeDocument/2006/relationships/image" Target="../media/image108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0.png"/><Relationship Id="rId5" Type="http://schemas.openxmlformats.org/officeDocument/2006/relationships/image" Target="../media/image7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1.png"/><Relationship Id="rId5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12" Type="http://schemas.openxmlformats.org/officeDocument/2006/relationships/image" Target="../media/image20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11" Type="http://schemas.openxmlformats.org/officeDocument/2006/relationships/image" Target="../media/image22.jp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22.jp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11" Type="http://schemas.openxmlformats.org/officeDocument/2006/relationships/image" Target="../media/image36.png"/><Relationship Id="rId15" Type="http://schemas.openxmlformats.org/officeDocument/2006/relationships/image" Target="../media/image23.png"/><Relationship Id="rId10" Type="http://schemas.openxmlformats.org/officeDocument/2006/relationships/image" Target="../media/image200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27444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Chemia Fizyczna 2</a:t>
            </a:r>
            <a:br>
              <a:rPr lang="pl-PL" b="1" dirty="0"/>
            </a:br>
            <a:r>
              <a:rPr lang="pl-PL" b="1" dirty="0"/>
              <a:t> Chemia Kwantowa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1843" y="3322337"/>
            <a:ext cx="10515600" cy="2585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dr inż. Krzysztof Durka</a:t>
            </a:r>
          </a:p>
          <a:p>
            <a:pPr marL="0" indent="0" algn="ctr">
              <a:buNone/>
            </a:pPr>
            <a:r>
              <a:rPr lang="pl-PL" sz="3600" dirty="0"/>
              <a:t>Gmach Chemii, pok. 35</a:t>
            </a:r>
          </a:p>
          <a:p>
            <a:pPr marL="0" indent="0" algn="ctr">
              <a:buNone/>
            </a:pPr>
            <a:r>
              <a:rPr lang="pl-PL" sz="2400" dirty="0"/>
              <a:t>Konsultacje: Piątek 16.15-18.00 (</a:t>
            </a:r>
            <a:r>
              <a:rPr lang="pl-PL" sz="2400" dirty="0" err="1"/>
              <a:t>MsTeams</a:t>
            </a:r>
            <a:r>
              <a:rPr lang="pl-PL" sz="2400" dirty="0"/>
              <a:t>)</a:t>
            </a:r>
          </a:p>
          <a:p>
            <a:pPr marL="0" indent="0" algn="ctr">
              <a:buNone/>
            </a:pPr>
            <a:endParaRPr lang="pl-PL" sz="3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t>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1E72627-8A65-42C8-970F-31B662F7B2D7}"/>
              </a:ext>
            </a:extLst>
          </p:cNvPr>
          <p:cNvSpPr txBox="1"/>
          <p:nvPr/>
        </p:nvSpPr>
        <p:spPr>
          <a:xfrm>
            <a:off x="342900" y="5598442"/>
            <a:ext cx="379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Lucjan Piela: „Idee Chemii Kwantowej”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8C98EA5-12AE-4949-AFF0-972A8024683A}"/>
              </a:ext>
            </a:extLst>
          </p:cNvPr>
          <p:cNvSpPr txBox="1"/>
          <p:nvPr/>
        </p:nvSpPr>
        <p:spPr>
          <a:xfrm>
            <a:off x="342900" y="5967774"/>
            <a:ext cx="395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Włodzimierz </a:t>
            </a:r>
            <a:r>
              <a:rPr lang="pl-PL" dirty="0" err="1"/>
              <a:t>Kołos</a:t>
            </a:r>
            <a:r>
              <a:rPr lang="pl-PL" dirty="0"/>
              <a:t>: „Chemia Kwantowa”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6C17EBA-DC1E-4C1B-8EBC-FEF2FC3DEBE1}"/>
              </a:ext>
            </a:extLst>
          </p:cNvPr>
          <p:cNvSpPr txBox="1"/>
          <p:nvPr/>
        </p:nvSpPr>
        <p:spPr>
          <a:xfrm>
            <a:off x="342900" y="5229110"/>
            <a:ext cx="117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Literatura: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8F059E-4912-4522-B78F-D00AA6F6D887}"/>
              </a:ext>
            </a:extLst>
          </p:cNvPr>
          <p:cNvSpPr txBox="1"/>
          <p:nvPr/>
        </p:nvSpPr>
        <p:spPr>
          <a:xfrm>
            <a:off x="4430956" y="2022173"/>
            <a:ext cx="3517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>
                <a:solidFill>
                  <a:srgbClr val="FF0000"/>
                </a:solidFill>
                <a:latin typeface="+mj-lt"/>
              </a:rPr>
              <a:t>Atom wodoru</a:t>
            </a:r>
          </a:p>
        </p:txBody>
      </p:sp>
    </p:spTree>
    <p:extLst>
      <p:ext uri="{BB962C8B-B14F-4D97-AF65-F5344CB8AC3E}">
        <p14:creationId xmlns:p14="http://schemas.microsoft.com/office/powerpoint/2010/main" val="10313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2"/>
    </mc:Choice>
    <mc:Fallback xmlns="">
      <p:transition spd="slow" advTm="429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912959DC-F51D-48A8-A6BA-14C04C5C0E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6" t="591" b="9202"/>
          <a:stretch/>
        </p:blipFill>
        <p:spPr>
          <a:xfrm>
            <a:off x="10387166" y="4114463"/>
            <a:ext cx="1749617" cy="2466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5982FC57-E19E-4A9D-8912-195FFEE99F2D}"/>
                  </a:ext>
                </a:extLst>
              </p:cNvPr>
              <p:cNvSpPr/>
              <p:nvPr/>
            </p:nvSpPr>
            <p:spPr>
              <a:xfrm>
                <a:off x="3764215" y="196765"/>
                <a:ext cx="5446459" cy="982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b>
                    </m:sSub>
                    <m:r>
                      <m:rPr>
                        <m:nor/>
                      </m:rPr>
                      <a:rPr lang="pl-PL" sz="2800" dirty="0"/>
                      <m:t>(</m:t>
                    </m:r>
                    <m:r>
                      <m:rPr>
                        <m:nor/>
                      </m:rPr>
                      <a:rPr lang="pl-PL" sz="2800" i="1" dirty="0"/>
                      <m:t>r</m:t>
                    </m:r>
                    <m:r>
                      <m:rPr>
                        <m:nor/>
                      </m:rPr>
                      <a:rPr lang="pl-PL" sz="2800" dirty="0"/>
                      <m:t>,</m:t>
                    </m:r>
                    <m:r>
                      <a:rPr lang="pl-P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sz="2800" dirty="0"/>
                      <m:t>)</m:t>
                    </m:r>
                  </m:oMath>
                </a14:m>
                <a:r>
                  <a:rPr lang="pl-PL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pl-PL" sz="2800" dirty="0"/>
              </a:p>
            </p:txBody>
          </p:sp>
        </mc:Choice>
        <mc:Fallback xmlns="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5982FC57-E19E-4A9D-8912-195FFEE99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15" y="196765"/>
                <a:ext cx="5446459" cy="982898"/>
              </a:xfrm>
              <a:prstGeom prst="rect">
                <a:avLst/>
              </a:prstGeom>
              <a:blipFill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rostokąt 22">
            <a:extLst>
              <a:ext uri="{FF2B5EF4-FFF2-40B4-BE49-F238E27FC236}">
                <a16:creationId xmlns:a16="http://schemas.microsoft.com/office/drawing/2014/main" id="{A6014D89-8BAA-4AD0-AACA-C3959A93C849}"/>
              </a:ext>
            </a:extLst>
          </p:cNvPr>
          <p:cNvSpPr/>
          <p:nvPr/>
        </p:nvSpPr>
        <p:spPr>
          <a:xfrm>
            <a:off x="10751238" y="123825"/>
            <a:ext cx="1231212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354D2A8-CF75-441D-A698-06A50B67FC21}"/>
              </a:ext>
            </a:extLst>
          </p:cNvPr>
          <p:cNvSpPr txBox="1"/>
          <p:nvPr/>
        </p:nvSpPr>
        <p:spPr>
          <a:xfrm>
            <a:off x="10824556" y="196765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1s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0F2B4120-F087-4E2D-B18E-F9CF54599F4F}"/>
              </a:ext>
            </a:extLst>
          </p:cNvPr>
          <p:cNvSpPr txBox="1"/>
          <p:nvPr/>
        </p:nvSpPr>
        <p:spPr>
          <a:xfrm>
            <a:off x="354266" y="1993742"/>
            <a:ext cx="4220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Kątowa gęstość prawdopodobieństwa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24E331C9-330B-454D-962E-ECEF1533B55A}"/>
                  </a:ext>
                </a:extLst>
              </p:cNvPr>
              <p:cNvSpPr txBox="1"/>
              <p:nvPr/>
            </p:nvSpPr>
            <p:spPr>
              <a:xfrm>
                <a:off x="2940847" y="2805379"/>
                <a:ext cx="2719527" cy="11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l-PL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pl-PL" sz="24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24E331C9-330B-454D-962E-ECEF1533B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847" y="2805379"/>
                <a:ext cx="2719527" cy="1173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6ABEADD1-D75B-4937-9823-2E5EE8B72ACC}"/>
                  </a:ext>
                </a:extLst>
              </p:cNvPr>
              <p:cNvSpPr txBox="1"/>
              <p:nvPr/>
            </p:nvSpPr>
            <p:spPr>
              <a:xfrm>
                <a:off x="1594491" y="3121753"/>
                <a:ext cx="1143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𝛒(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6ABEADD1-D75B-4937-9823-2E5EE8B72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91" y="3121753"/>
                <a:ext cx="1143262" cy="461665"/>
              </a:xfrm>
              <a:prstGeom prst="rect">
                <a:avLst/>
              </a:prstGeom>
              <a:blipFill>
                <a:blip r:embed="rId6"/>
                <a:stretch>
                  <a:fillRect l="-8556" t="-10526" r="-8556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6A4395A-9B42-460E-9527-5FD285E959E2}"/>
              </a:ext>
            </a:extLst>
          </p:cNvPr>
          <p:cNvSpPr txBox="1"/>
          <p:nvPr/>
        </p:nvSpPr>
        <p:spPr>
          <a:xfrm>
            <a:off x="2660175" y="31214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03AA66-1733-44BD-A7E5-27AAA99EF75D}"/>
              </a:ext>
            </a:extLst>
          </p:cNvPr>
          <p:cNvSpPr txBox="1"/>
          <p:nvPr/>
        </p:nvSpPr>
        <p:spPr>
          <a:xfrm>
            <a:off x="2247900" y="4205703"/>
            <a:ext cx="252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Mówi o kształcie orbitalu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EFDC2F1D-98B6-4E2A-8E44-2EC53C7C42D3}"/>
              </a:ext>
            </a:extLst>
          </p:cNvPr>
          <p:cNvCxnSpPr>
            <a:stCxn id="5" idx="3"/>
          </p:cNvCxnSpPr>
          <p:nvPr/>
        </p:nvCxnSpPr>
        <p:spPr>
          <a:xfrm>
            <a:off x="4775067" y="4390369"/>
            <a:ext cx="5612099" cy="1105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9A0CE53A-E2B6-4C94-91FC-06B4F7F85465}"/>
                  </a:ext>
                </a:extLst>
              </p:cNvPr>
              <p:cNvSpPr txBox="1"/>
              <p:nvPr/>
            </p:nvSpPr>
            <p:spPr>
              <a:xfrm>
                <a:off x="498283" y="4104569"/>
                <a:ext cx="17496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1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zależna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endParaRPr lang="pl-PL" dirty="0"/>
              </a:p>
            </p:txBody>
          </p:sp>
        </mc:Choice>
        <mc:Fallback xmlns=""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9A0CE53A-E2B6-4C94-91FC-06B4F7F85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3" y="4104569"/>
                <a:ext cx="1749617" cy="369332"/>
              </a:xfrm>
              <a:prstGeom prst="rect">
                <a:avLst/>
              </a:prstGeom>
              <a:blipFill>
                <a:blip r:embed="rId7"/>
                <a:stretch>
                  <a:fillRect l="-3136" t="-11475" b="-213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D7485D7-EA42-43B8-90AB-DD037F4DBAA8}"/>
              </a:ext>
            </a:extLst>
          </p:cNvPr>
          <p:cNvCxnSpPr>
            <a:endCxn id="35" idx="2"/>
          </p:cNvCxnSpPr>
          <p:nvPr/>
        </p:nvCxnSpPr>
        <p:spPr>
          <a:xfrm flipV="1">
            <a:off x="1594491" y="3583418"/>
            <a:ext cx="571631" cy="622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081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35"/>
    </mc:Choice>
    <mc:Fallback xmlns="">
      <p:transition spd="slow" advTm="230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id="{E0985482-3E44-4258-B3CF-373951786D70}"/>
                  </a:ext>
                </a:extLst>
              </p:cNvPr>
              <p:cNvSpPr/>
              <p:nvPr/>
            </p:nvSpPr>
            <p:spPr>
              <a:xfrm>
                <a:off x="606514" y="2213653"/>
                <a:ext cx="3586751" cy="855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b>
                    </m:sSub>
                    <m:r>
                      <m:rPr>
                        <m:nor/>
                      </m:rPr>
                      <a:rPr lang="pl-PL" sz="2400" dirty="0"/>
                      <m:t>(</m:t>
                    </m:r>
                    <m:r>
                      <m:rPr>
                        <m:nor/>
                      </m:rPr>
                      <a:rPr lang="pl-PL" sz="2400" i="1" dirty="0"/>
                      <m:t>r</m:t>
                    </m:r>
                    <m:r>
                      <m:rPr>
                        <m:nor/>
                      </m:rPr>
                      <a:rPr lang="pl-PL" sz="2400" dirty="0"/>
                      <m:t>,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sz="2400" dirty="0"/>
                      <m:t>)</m:t>
                    </m:r>
                  </m:oMath>
                </a14:m>
                <a:r>
                  <a:rPr lang="pl-P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l-PL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pl-PL" sz="2400" dirty="0"/>
              </a:p>
            </p:txBody>
          </p:sp>
        </mc:Choice>
        <mc:Fallback xmlns=""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id="{E0985482-3E44-4258-B3CF-373951786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14" y="2213653"/>
                <a:ext cx="3586751" cy="855747"/>
              </a:xfrm>
              <a:prstGeom prst="rect">
                <a:avLst/>
              </a:prstGeom>
              <a:blipFill>
                <a:blip r:embed="rId3"/>
                <a:stretch>
                  <a:fillRect b="-7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E1B872E-2075-4A2D-8065-8FA8CD5C9090}"/>
              </a:ext>
            </a:extLst>
          </p:cNvPr>
          <p:cNvSpPr txBox="1"/>
          <p:nvPr/>
        </p:nvSpPr>
        <p:spPr>
          <a:xfrm>
            <a:off x="545487" y="4052597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𝛒(r)=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EEAED5ED-3FE1-4AD7-AABE-7989E31E3FCD}"/>
                  </a:ext>
                </a:extLst>
              </p:cNvPr>
              <p:cNvSpPr/>
              <p:nvPr/>
            </p:nvSpPr>
            <p:spPr>
              <a:xfrm>
                <a:off x="1244804" y="3658872"/>
                <a:ext cx="4582728" cy="1259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pl-PL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pl-PL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l-P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𝒏𝒍𝒎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pl-PL" sz="2400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pl-PL" sz="2400" i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pl-PL" sz="2400" dirty="0"/>
                                <m:t>,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m:rPr>
                                  <m:nor/>
                                </m:rPr>
                                <a:rPr lang="pl-PL" sz="2400" dirty="0"/>
                                <m:t>)</m:t>
                              </m:r>
                              <m:r>
                                <a:rPr lang="pl-PL" sz="2400" b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l-PL" sz="2400" b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m:rPr>
                                  <m:nor/>
                                </m:rPr>
                                <a:rPr lang="pl-PL" sz="2400" b="1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el-GR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EEAED5ED-3FE1-4AD7-AABE-7989E31E3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04" y="3658872"/>
                <a:ext cx="4582728" cy="1259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>
            <a:extLst>
              <a:ext uri="{FF2B5EF4-FFF2-40B4-BE49-F238E27FC236}">
                <a16:creationId xmlns:a16="http://schemas.microsoft.com/office/drawing/2014/main" id="{8DF951EA-A7DD-47E6-A3D1-04344D496036}"/>
              </a:ext>
            </a:extLst>
          </p:cNvPr>
          <p:cNvSpPr txBox="1"/>
          <p:nvPr/>
        </p:nvSpPr>
        <p:spPr>
          <a:xfrm>
            <a:off x="556180" y="3147332"/>
            <a:ext cx="391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Radialna gęstość prawdopodobieństwa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E9A463E-4981-4E6A-BB7E-6CC37B381004}"/>
              </a:ext>
            </a:extLst>
          </p:cNvPr>
          <p:cNvSpPr txBox="1"/>
          <p:nvPr/>
        </p:nvSpPr>
        <p:spPr>
          <a:xfrm>
            <a:off x="233680" y="122933"/>
            <a:ext cx="10291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Zadanie 2. </a:t>
            </a:r>
            <a:r>
              <a:rPr lang="pl-PL" sz="2400" dirty="0"/>
              <a:t>Podaj postać radialnej gęstości prawdopodobieństwa dla orbitalu 1s atomu wodoru. Narysuj zależność tej funkcji od odległości elektronu od jądra.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94ECC2A-725D-49D9-996E-CBAE42ECC742}"/>
              </a:ext>
            </a:extLst>
          </p:cNvPr>
          <p:cNvSpPr txBox="1"/>
          <p:nvPr/>
        </p:nvSpPr>
        <p:spPr>
          <a:xfrm>
            <a:off x="556180" y="1927755"/>
            <a:ext cx="111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Orbital 1s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D02CAB55-0E76-4FCB-BACC-9F9BBBA4FB1E}"/>
                  </a:ext>
                </a:extLst>
              </p:cNvPr>
              <p:cNvSpPr/>
              <p:nvPr/>
            </p:nvSpPr>
            <p:spPr>
              <a:xfrm>
                <a:off x="5879974" y="3853701"/>
                <a:ext cx="5367688" cy="752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400" b="1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4"/>
                          </m:rPr>
                          <a:rPr lang="pl-PL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pl-PL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pl-PL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el-GR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pl-PL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4"/>
                              </m:rPr>
                              <a:rPr lang="pl-PL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pl-PL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sup>
                          <m:e>
                            <m:sSup>
                              <m:sSupPr>
                                <m:ctrlPr>
                                  <a:rPr lang="pl-PL" sz="2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pl-PL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pl-PL" sz="24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𝛑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pl-PL" sz="24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l-PL" sz="2400" b="1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l-PL" sz="2400" b="1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l-PL" sz="2400" b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pl-PL" sz="2400" b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𝐚</m:t>
                                            </m:r>
                                            <m:r>
                                              <a:rPr lang="pl-PL" sz="2400" b="1" baseline="-25000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pl-PL" sz="24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pl-PL" sz="24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l-PL" sz="2400" b="1" i="0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pl-PL" sz="2400" b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𝐫</m:t>
                                    </m:r>
                                  </m:num>
                                  <m:den>
                                    <m:r>
                                      <a:rPr lang="pl-PL" sz="2400" b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𝐚</m:t>
                                    </m:r>
                                    <m:r>
                                      <a:rPr lang="pl-PL" sz="2400" b="1" baseline="-2500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pl-PL" sz="2400" b="1" baseline="30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  <m:r>
                              <m:rPr>
                                <m:nor/>
                              </m:rPr>
                              <a:rPr lang="pl-PL" sz="2400" b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2 </m:t>
                            </m:r>
                            <m:r>
                              <m:rPr>
                                <m:nor/>
                              </m:rPr>
                              <a:rPr lang="pl-PL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pl-PL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pl-PL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l-GR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sz="2400" b="1" dirty="0"/>
                  <a:t> =</a:t>
                </a:r>
              </a:p>
            </p:txBody>
          </p:sp>
        </mc:Choice>
        <mc:Fallback xmlns=""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D02CAB55-0E76-4FCB-BACC-9F9BBBA4F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4" y="3853701"/>
                <a:ext cx="5367688" cy="752001"/>
              </a:xfrm>
              <a:prstGeom prst="rect">
                <a:avLst/>
              </a:prstGeom>
              <a:blipFill>
                <a:blip r:embed="rId7"/>
                <a:stretch>
                  <a:fillRect l="-1818" r="-795" b="-24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4C5A5F00-7D5D-4664-A642-7B8FF3358C62}"/>
                  </a:ext>
                </a:extLst>
              </p:cNvPr>
              <p:cNvSpPr/>
              <p:nvPr/>
            </p:nvSpPr>
            <p:spPr>
              <a:xfrm>
                <a:off x="1666740" y="6262907"/>
                <a:ext cx="3223062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Całkujemy po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ł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 =</m:t>
                    </m:r>
                    <m:r>
                      <m:rPr>
                        <m:nor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4C5A5F00-7D5D-4664-A642-7B8FF3358C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40" y="6262907"/>
                <a:ext cx="3223062" cy="375424"/>
              </a:xfrm>
              <a:prstGeom prst="rect">
                <a:avLst/>
              </a:prstGeom>
              <a:blipFill>
                <a:blip r:embed="rId8"/>
                <a:stretch>
                  <a:fillRect l="-1512" t="-11290" b="-193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5C63CA26-0373-4555-9267-9BF5FF48CF31}"/>
              </a:ext>
            </a:extLst>
          </p:cNvPr>
          <p:cNvSpPr txBox="1"/>
          <p:nvPr/>
        </p:nvSpPr>
        <p:spPr>
          <a:xfrm>
            <a:off x="5441943" y="1865964"/>
            <a:ext cx="513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Gęstość elektronowa (gęstość prawdopodobieństwa)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B44D8A7B-2529-4DE9-AAD6-16AD72840FFD}"/>
                  </a:ext>
                </a:extLst>
              </p:cNvPr>
              <p:cNvSpPr/>
              <p:nvPr/>
            </p:nvSpPr>
            <p:spPr>
              <a:xfrm>
                <a:off x="6003188" y="2368118"/>
                <a:ext cx="3788922" cy="740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l-PL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pl-PL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𝟏𝟎𝟎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l-PL" sz="2400" dirty="0"/>
                          <m:t>(</m:t>
                        </m:r>
                        <m:r>
                          <m:rPr>
                            <m:nor/>
                          </m:rPr>
                          <a:rPr lang="pl-PL" sz="2400" i="1" dirty="0"/>
                          <m:t>r</m:t>
                        </m:r>
                        <m:r>
                          <m:rPr>
                            <m:nor/>
                          </m:rPr>
                          <a:rPr lang="pl-PL" sz="2400" dirty="0"/>
                          <m:t>,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m:rPr>
                            <m:nor/>
                          </m:rPr>
                          <a:rPr lang="pl-PL" sz="2400" dirty="0"/>
                          <m:t>)</m:t>
                        </m:r>
                      </m:e>
                      <m:sup>
                        <m:r>
                          <a:rPr lang="pl-PL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den>
                    </m:f>
                    <m:r>
                      <m:rPr>
                        <m:nor/>
                      </m:rPr>
                      <a:rPr lang="pl-PL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l-PL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l-PL" sz="24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pl-PL" sz="2400" b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pl-PL" sz="2400" dirty="0"/>
              </a:p>
            </p:txBody>
          </p:sp>
        </mc:Choice>
        <mc:Fallback xmlns=""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B44D8A7B-2529-4DE9-AAD6-16AD72840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88" y="2368118"/>
                <a:ext cx="3788922" cy="740395"/>
              </a:xfrm>
              <a:prstGeom prst="rect">
                <a:avLst/>
              </a:prstGeom>
              <a:blipFill>
                <a:blip r:embed="rId9"/>
                <a:stretch>
                  <a:fillRect b="-57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id="{D8CA1557-2741-4F2A-BF61-A1E7150F586E}"/>
                  </a:ext>
                </a:extLst>
              </p:cNvPr>
              <p:cNvSpPr/>
              <p:nvPr/>
            </p:nvSpPr>
            <p:spPr>
              <a:xfrm>
                <a:off x="728312" y="5399276"/>
                <a:ext cx="5305170" cy="752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400" b="1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l-PL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pl-PL" sz="2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l-PL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l-PL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24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400" b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pl-PL" sz="2400" b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𝐚</m:t>
                                    </m:r>
                                    <m:r>
                                      <a:rPr lang="pl-PL" sz="2400" b="1" baseline="-2500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l-PL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pl-PL" sz="2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𝟐𝐫</m:t>
                            </m:r>
                          </m:num>
                          <m:den>
                            <m:r>
                              <a:rPr lang="pl-PL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24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  <m:r>
                      <a:rPr lang="pl-PL" sz="2400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m:rPr>
                        <m:nor/>
                      </m:rPr>
                      <a:rPr lang="pl-PL" sz="2400" b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nary>
                      <m:naryPr>
                        <m:limLoc m:val="undOvr"/>
                        <m:ctrlPr>
                          <a:rPr lang="pl-PL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4"/>
                          </m:rPr>
                          <a:rPr lang="pl-PL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pl-PL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pl-PL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el-GR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pl-PL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4"/>
                              </m:rPr>
                              <a:rPr lang="pl-PL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pl-PL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lang="pl-PL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pl-PL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pl-P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pl-PL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l-GR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</m:nary>
                      </m:e>
                    </m:nary>
                  </m:oMath>
                </a14:m>
                <a:r>
                  <a:rPr lang="pl-PL" sz="2400" b="1" dirty="0"/>
                  <a:t> </a:t>
                </a:r>
              </a:p>
            </p:txBody>
          </p:sp>
        </mc:Choice>
        <mc:Fallback xmlns=""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id="{D8CA1557-2741-4F2A-BF61-A1E7150F5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2" y="5399276"/>
                <a:ext cx="5305170" cy="752001"/>
              </a:xfrm>
              <a:prstGeom prst="rect">
                <a:avLst/>
              </a:prstGeom>
              <a:blipFill>
                <a:blip r:embed="rId10"/>
                <a:stretch>
                  <a:fillRect l="-1722" b="-32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rostokąt 38">
                <a:extLst>
                  <a:ext uri="{FF2B5EF4-FFF2-40B4-BE49-F238E27FC236}">
                    <a16:creationId xmlns:a16="http://schemas.microsoft.com/office/drawing/2014/main" id="{812C31AB-2D02-4783-9EEE-BAEC96D913D9}"/>
                  </a:ext>
                </a:extLst>
              </p:cNvPr>
              <p:cNvSpPr/>
              <p:nvPr/>
            </p:nvSpPr>
            <p:spPr>
              <a:xfrm>
                <a:off x="6003188" y="5282051"/>
                <a:ext cx="4522072" cy="9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>
                        <m:rPr>
                          <m:nor/>
                        </m:rPr>
                        <a:rPr lang="pl-PL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𝟐𝐫</m:t>
                              </m:r>
                            </m:num>
                            <m:den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0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sup>
                      </m:sSup>
                      <m:r>
                        <a:rPr lang="pl-PL" sz="2000" b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m:rPr>
                          <m:nor/>
                        </m:rPr>
                        <a:rPr lang="pl-PL" sz="2000" b="1" baseline="30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l-PL" sz="2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/>
                                </m:rPr>
                                <a:rPr lang="el-GR" sz="2000" b="1">
                                  <a:latin typeface="Cambria Math" panose="02040503050406030204" pitchFamily="18" charset="0"/>
                                </a:rPr>
                                <m:t>𝛗</m:t>
                              </m:r>
                            </m:e>
                          </m:d>
                        </m:e>
                        <m:sub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pl-PL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pl-PL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m:rPr>
                          <m:nor/>
                        </m:rPr>
                        <a:rPr lang="pl-PL" sz="2000" b="1" dirty="0"/>
                        <m:t> =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39" name="Prostokąt 38">
                <a:extLst>
                  <a:ext uri="{FF2B5EF4-FFF2-40B4-BE49-F238E27FC236}">
                    <a16:creationId xmlns:a16="http://schemas.microsoft.com/office/drawing/2014/main" id="{812C31AB-2D02-4783-9EEE-BAEC96D91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88" y="5282051"/>
                <a:ext cx="4522072" cy="9918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rostokąt zaokrąglony 14">
            <a:extLst>
              <a:ext uri="{FF2B5EF4-FFF2-40B4-BE49-F238E27FC236}">
                <a16:creationId xmlns:a16="http://schemas.microsoft.com/office/drawing/2014/main" id="{11DC9290-4CA2-49B9-AE46-F42457937026}"/>
              </a:ext>
            </a:extLst>
          </p:cNvPr>
          <p:cNvSpPr/>
          <p:nvPr/>
        </p:nvSpPr>
        <p:spPr>
          <a:xfrm>
            <a:off x="8416249" y="5365444"/>
            <a:ext cx="620886" cy="883450"/>
          </a:xfrm>
          <a:prstGeom prst="round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5F0D60DE-33DE-434D-B170-6BA6176F1D09}"/>
                  </a:ext>
                </a:extLst>
              </p:cNvPr>
              <p:cNvSpPr/>
              <p:nvPr/>
            </p:nvSpPr>
            <p:spPr>
              <a:xfrm>
                <a:off x="8416249" y="6332287"/>
                <a:ext cx="5261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l-PL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𝛑</m:t>
                      </m:r>
                    </m:oMath>
                  </m:oMathPara>
                </a14:m>
                <a:endParaRPr lang="pl-P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5F0D60DE-33DE-434D-B170-6BA6176F1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249" y="6332287"/>
                <a:ext cx="5261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rostokąt 15">
            <a:extLst>
              <a:ext uri="{FF2B5EF4-FFF2-40B4-BE49-F238E27FC236}">
                <a16:creationId xmlns:a16="http://schemas.microsoft.com/office/drawing/2014/main" id="{0322CE42-B9BB-48E9-B09C-C1045ADEAE4B}"/>
              </a:ext>
            </a:extLst>
          </p:cNvPr>
          <p:cNvSpPr/>
          <p:nvPr/>
        </p:nvSpPr>
        <p:spPr>
          <a:xfrm>
            <a:off x="10751238" y="123825"/>
            <a:ext cx="1231212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2793CB6-2102-4715-B584-B09AC2C96691}"/>
              </a:ext>
            </a:extLst>
          </p:cNvPr>
          <p:cNvSpPr txBox="1"/>
          <p:nvPr/>
        </p:nvSpPr>
        <p:spPr>
          <a:xfrm>
            <a:off x="10824556" y="196765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1s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5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83"/>
    </mc:Choice>
    <mc:Fallback xmlns="">
      <p:transition spd="slow" advTm="158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" grpId="0"/>
      <p:bldP spid="23" grpId="0"/>
      <p:bldP spid="24" grpId="0"/>
      <p:bldP spid="6" grpId="0"/>
      <p:bldP spid="36" grpId="0"/>
      <p:bldP spid="37" grpId="0"/>
      <p:bldP spid="39" grpId="0"/>
      <p:bldP spid="41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48FE734E-6466-41E6-9FF3-83F20F2A4182}"/>
                  </a:ext>
                </a:extLst>
              </p:cNvPr>
              <p:cNvSpPr/>
              <p:nvPr/>
            </p:nvSpPr>
            <p:spPr>
              <a:xfrm>
                <a:off x="283324" y="252851"/>
                <a:ext cx="4258473" cy="9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>
                        <m:rPr>
                          <m:nor/>
                        </m:rPr>
                        <a:rPr lang="pl-PL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𝟐𝐫</m:t>
                              </m:r>
                            </m:num>
                            <m:den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0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sup>
                      </m:sSup>
                      <m:r>
                        <a:rPr lang="pl-PL" sz="2000" b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m:rPr>
                          <m:nor/>
                        </m:rPr>
                        <a:rPr lang="pl-PL" sz="2000" b="1" baseline="30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l-PL" sz="2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/>
                                </m:rPr>
                                <a:rPr lang="el-GR" sz="2000" b="1">
                                  <a:latin typeface="Cambria Math" panose="02040503050406030204" pitchFamily="18" charset="0"/>
                                </a:rPr>
                                <m:t>𝛗</m:t>
                              </m:r>
                            </m:e>
                          </m:d>
                        </m:e>
                        <m:sub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pl-PL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pl-PL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m:rPr>
                          <m:nor/>
                        </m:rPr>
                        <a:rPr lang="pl-PL" sz="2000" b="1" dirty="0"/>
                        <m:t> =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48FE734E-6466-41E6-9FF3-83F20F2A4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4" y="252851"/>
                <a:ext cx="4258473" cy="9918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rostokąt zaokrąglony 14">
            <a:extLst>
              <a:ext uri="{FF2B5EF4-FFF2-40B4-BE49-F238E27FC236}">
                <a16:creationId xmlns:a16="http://schemas.microsoft.com/office/drawing/2014/main" id="{E5C0C51D-43D6-440B-AF42-7B1CFA6E6DF9}"/>
              </a:ext>
            </a:extLst>
          </p:cNvPr>
          <p:cNvSpPr/>
          <p:nvPr/>
        </p:nvSpPr>
        <p:spPr>
          <a:xfrm>
            <a:off x="2404553" y="336244"/>
            <a:ext cx="620886" cy="883450"/>
          </a:xfrm>
          <a:prstGeom prst="round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id="{6E51D325-BEA6-4965-8DD6-2F75B60464A0}"/>
                  </a:ext>
                </a:extLst>
              </p:cNvPr>
              <p:cNvSpPr/>
              <p:nvPr/>
            </p:nvSpPr>
            <p:spPr>
              <a:xfrm>
                <a:off x="2499333" y="1303087"/>
                <a:ext cx="5261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l-PL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𝛑</m:t>
                      </m:r>
                    </m:oMath>
                  </m:oMathPara>
                </a14:m>
                <a:endParaRPr lang="pl-P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id="{6E51D325-BEA6-4965-8DD6-2F75B6046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33" y="1303087"/>
                <a:ext cx="5261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1DC1B77E-F364-4A2E-8C86-AC2C82F32005}"/>
                  </a:ext>
                </a:extLst>
              </p:cNvPr>
              <p:cNvSpPr/>
              <p:nvPr/>
            </p:nvSpPr>
            <p:spPr>
              <a:xfrm>
                <a:off x="4712235" y="282031"/>
                <a:ext cx="3901581" cy="99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  <m:r>
                            <m:rPr>
                              <m:nor/>
                            </m:rPr>
                            <a:rPr lang="pl-PL" sz="20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>
                        <m:rPr>
                          <m:nor/>
                        </m:rPr>
                        <a:rPr lang="pl-PL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𝟐𝐫</m:t>
                              </m:r>
                            </m:num>
                            <m:den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0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sup>
                      </m:sSup>
                      <m:r>
                        <a:rPr lang="pl-PL" sz="2000" b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m:rPr>
                          <m:nor/>
                        </m:rPr>
                        <a:rPr lang="pl-PL" sz="2000" b="1" baseline="30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limLoc m:val="undOvr"/>
                          <m:ctrlPr>
                            <a:rPr lang="pl-PL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pl-PL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m:rPr>
                          <m:nor/>
                        </m:rPr>
                        <a:rPr lang="pl-PL" sz="2000" b="1" dirty="0"/>
                        <m:t> =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1DC1B77E-F364-4A2E-8C86-AC2C82F32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35" y="282031"/>
                <a:ext cx="3901581" cy="9918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F4382A86-3C74-4CE7-8857-CE2488D8C7E3}"/>
                  </a:ext>
                </a:extLst>
              </p:cNvPr>
              <p:cNvSpPr/>
              <p:nvPr/>
            </p:nvSpPr>
            <p:spPr>
              <a:xfrm>
                <a:off x="348746" y="1769875"/>
                <a:ext cx="3431645" cy="621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pl-PL" sz="2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l-PL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0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l-PL" sz="20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pl-PL" sz="2000" b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pl-PL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2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𝟐𝐫</m:t>
                            </m:r>
                          </m:num>
                          <m:den>
                            <m:r>
                              <a:rPr lang="pl-PL" sz="2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20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  <m:r>
                      <a:rPr lang="pl-PL" sz="2000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m:rPr>
                        <m:nor/>
                      </m:rPr>
                      <a:rPr lang="pl-PL" sz="2000" b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pl-PL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pl-PL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pl-PL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pl-P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l-P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pl-PL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pl-PL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sup>
                    </m:sSubSup>
                  </m:oMath>
                </a14:m>
                <a:r>
                  <a:rPr lang="pl-PL" sz="2000" dirty="0"/>
                  <a:t> </a:t>
                </a:r>
              </a:p>
            </p:txBody>
          </p:sp>
        </mc:Choice>
        <mc:Fallback xmlns=""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F4382A86-3C74-4CE7-8857-CE2488D8C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46" y="1769875"/>
                <a:ext cx="3431645" cy="6216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B49ED948-BA08-4827-8320-96C39B99DAEF}"/>
                  </a:ext>
                </a:extLst>
              </p:cNvPr>
              <p:cNvSpPr/>
              <p:nvPr/>
            </p:nvSpPr>
            <p:spPr>
              <a:xfrm>
                <a:off x="4712235" y="1273906"/>
                <a:ext cx="37488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Całkujemy po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ł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sinx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−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cosx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B49ED948-BA08-4827-8320-96C39B99D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35" y="1273906"/>
                <a:ext cx="3748847" cy="369332"/>
              </a:xfrm>
              <a:prstGeom prst="rect">
                <a:avLst/>
              </a:prstGeom>
              <a:blipFill>
                <a:blip r:embed="rId9"/>
                <a:stretch>
                  <a:fillRect l="-1301" t="-13115" r="-2114" b="-213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id="{57EB6CBC-D3E5-4800-B4C2-50D13BE37618}"/>
                  </a:ext>
                </a:extLst>
              </p:cNvPr>
              <p:cNvSpPr/>
              <p:nvPr/>
            </p:nvSpPr>
            <p:spPr>
              <a:xfrm>
                <a:off x="348746" y="2710689"/>
                <a:ext cx="41083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pl-PL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sup>
                    </m:sSubSup>
                    <m:r>
                      <a:rPr lang="pl-P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pl-P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pl-PL" dirty="0"/>
                  <a:t> +</a:t>
                </a:r>
                <a:r>
                  <a:rPr lang="pl-PL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l-PL" dirty="0"/>
                  <a:t>=-(-1)+1=2 </a:t>
                </a:r>
              </a:p>
            </p:txBody>
          </p:sp>
        </mc:Choice>
        <mc:Fallback xmlns=""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id="{57EB6CBC-D3E5-4800-B4C2-50D13BE37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46" y="2710689"/>
                <a:ext cx="4108369" cy="369332"/>
              </a:xfrm>
              <a:prstGeom prst="rect">
                <a:avLst/>
              </a:prstGeom>
              <a:blipFill>
                <a:blip r:embed="rId10"/>
                <a:stretch>
                  <a:fillRect l="-445" t="-121667" b="-18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FC09BE65-6DE2-4E61-AC50-9F13750184A9}"/>
                  </a:ext>
                </a:extLst>
              </p:cNvPr>
              <p:cNvSpPr txBox="1"/>
              <p:nvPr/>
            </p:nvSpPr>
            <p:spPr>
              <a:xfrm>
                <a:off x="7402861" y="2344792"/>
                <a:ext cx="3559885" cy="833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𝛒(r)= </a:t>
                </a:r>
                <a14:m>
                  <m:oMath xmlns:m="http://schemas.openxmlformats.org/officeDocument/2006/math">
                    <m:r>
                      <a:rPr lang="pl-PL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pl-PL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8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8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l-PL" sz="28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pl-PL" sz="2800" b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pl-PL" sz="2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28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8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28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𝟐𝐫</m:t>
                            </m:r>
                          </m:num>
                          <m:den>
                            <m:r>
                              <a:rPr lang="pl-PL" sz="28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28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  <m:r>
                      <a:rPr lang="pl-PL" sz="2800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m:rPr>
                        <m:nor/>
                      </m:rPr>
                      <a:rPr lang="pl-PL" sz="2800" b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pl-PL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FC09BE65-6DE2-4E61-AC50-9F1375018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861" y="2344792"/>
                <a:ext cx="3559885" cy="833305"/>
              </a:xfrm>
              <a:prstGeom prst="rect">
                <a:avLst/>
              </a:prstGeom>
              <a:blipFill>
                <a:blip r:embed="rId11"/>
                <a:stretch>
                  <a:fillRect l="-3425" b="-66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Obraz 38">
            <a:extLst>
              <a:ext uri="{FF2B5EF4-FFF2-40B4-BE49-F238E27FC236}">
                <a16:creationId xmlns:a16="http://schemas.microsoft.com/office/drawing/2014/main" id="{1BBD938C-9EE4-4608-AFDF-68CA54476B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6" y="3175500"/>
            <a:ext cx="4390560" cy="2676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id="{4F38D26B-C7D4-4AB4-994E-47C2A21850F5}"/>
                  </a:ext>
                </a:extLst>
              </p:cNvPr>
              <p:cNvSpPr/>
              <p:nvPr/>
            </p:nvSpPr>
            <p:spPr>
              <a:xfrm>
                <a:off x="2827150" y="5940718"/>
                <a:ext cx="1803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/>
                  <a:t>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𝒏𝒍𝒎</m:t>
                        </m:r>
                      </m:sub>
                    </m:sSub>
                    <m:r>
                      <m:rPr>
                        <m:nor/>
                      </m:rPr>
                      <a:rPr lang="pl-PL" dirty="0"/>
                      <m:t>(</m:t>
                    </m:r>
                    <m:r>
                      <m:rPr>
                        <m:nor/>
                      </m:rPr>
                      <a:rPr lang="pl-PL" i="1" dirty="0"/>
                      <m:t>r</m:t>
                    </m:r>
                    <m:r>
                      <m:rPr>
                        <m:nor/>
                      </m:rPr>
                      <a:rPr lang="pl-PL" dirty="0"/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dirty="0"/>
                      <m:t>)</m:t>
                    </m:r>
                    <m: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40" name="Prostokąt 39">
                <a:extLst>
                  <a:ext uri="{FF2B5EF4-FFF2-40B4-BE49-F238E27FC236}">
                    <a16:creationId xmlns:a16="http://schemas.microsoft.com/office/drawing/2014/main" id="{4F38D26B-C7D4-4AB4-994E-47C2A2185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150" y="5940718"/>
                <a:ext cx="1803122" cy="369332"/>
              </a:xfrm>
              <a:prstGeom prst="rect">
                <a:avLst/>
              </a:prstGeom>
              <a:blipFill>
                <a:blip r:embed="rId13"/>
                <a:stretch>
                  <a:fillRect l="-3041"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Obraz 41">
            <a:extLst>
              <a:ext uri="{FF2B5EF4-FFF2-40B4-BE49-F238E27FC236}">
                <a16:creationId xmlns:a16="http://schemas.microsoft.com/office/drawing/2014/main" id="{02F06D69-FE76-40B9-8AC7-CBA88040BA6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357" t="36208" r="55875" b="32233"/>
          <a:stretch/>
        </p:blipFill>
        <p:spPr>
          <a:xfrm>
            <a:off x="7238002" y="3322013"/>
            <a:ext cx="3459639" cy="2479653"/>
          </a:xfrm>
          <a:prstGeom prst="rect">
            <a:avLst/>
          </a:prstGeom>
        </p:spPr>
      </p:pic>
      <p:sp>
        <p:nvSpPr>
          <p:cNvPr id="43" name="pole tekstowe 42">
            <a:extLst>
              <a:ext uri="{FF2B5EF4-FFF2-40B4-BE49-F238E27FC236}">
                <a16:creationId xmlns:a16="http://schemas.microsoft.com/office/drawing/2014/main" id="{F3240B7C-7C55-43BD-B446-84740E4F2285}"/>
              </a:ext>
            </a:extLst>
          </p:cNvPr>
          <p:cNvSpPr txBox="1"/>
          <p:nvPr/>
        </p:nvSpPr>
        <p:spPr>
          <a:xfrm>
            <a:off x="7044612" y="5967001"/>
            <a:ext cx="384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Radialna gęstość prawdopodobieństwa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AFEFDD5F-DD0B-4CE0-B5B5-DBD53C1FFCF9}"/>
              </a:ext>
            </a:extLst>
          </p:cNvPr>
          <p:cNvSpPr txBox="1"/>
          <p:nvPr/>
        </p:nvSpPr>
        <p:spPr>
          <a:xfrm>
            <a:off x="2654699" y="6310050"/>
            <a:ext cx="21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Gęstość elektronowa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D93F654E-39BE-4465-802A-1CFE1CC24D81}"/>
                  </a:ext>
                </a:extLst>
              </p:cNvPr>
              <p:cNvSpPr/>
              <p:nvPr/>
            </p:nvSpPr>
            <p:spPr>
              <a:xfrm>
                <a:off x="10801328" y="5353243"/>
                <a:ext cx="473143" cy="613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D93F654E-39BE-4465-802A-1CFE1CC24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28" y="5353243"/>
                <a:ext cx="473143" cy="6137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96624C9F-A523-412C-8002-BF1E73DD60CE}"/>
              </a:ext>
            </a:extLst>
          </p:cNvPr>
          <p:cNvCxnSpPr/>
          <p:nvPr/>
        </p:nvCxnSpPr>
        <p:spPr>
          <a:xfrm>
            <a:off x="5008880" y="4561840"/>
            <a:ext cx="1493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9FEF5317-471E-4234-B92F-3B7464D862BE}"/>
                  </a:ext>
                </a:extLst>
              </p:cNvPr>
              <p:cNvSpPr/>
              <p:nvPr/>
            </p:nvSpPr>
            <p:spPr>
              <a:xfrm>
                <a:off x="930025" y="5940718"/>
                <a:ext cx="13911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𝒏𝒍𝒎</m:t>
                          </m:r>
                        </m:sub>
                      </m:sSub>
                      <m:r>
                        <m:rPr>
                          <m:nor/>
                        </m:rPr>
                        <a:rPr lang="pl-PL" dirty="0"/>
                        <m:t>(</m:t>
                      </m:r>
                      <m:r>
                        <m:rPr>
                          <m:nor/>
                        </m:rPr>
                        <a:rPr lang="pl-PL" i="1" dirty="0"/>
                        <m:t>r</m:t>
                      </m:r>
                      <m:r>
                        <m:rPr>
                          <m:nor/>
                        </m:rPr>
                        <a:rPr lang="pl-PL" dirty="0"/>
                        <m:t>,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dirty="0"/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9FEF5317-471E-4234-B92F-3B7464D86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5" y="5940718"/>
                <a:ext cx="1391150" cy="369332"/>
              </a:xfrm>
              <a:prstGeom prst="rect">
                <a:avLst/>
              </a:prstGeom>
              <a:blipFill>
                <a:blip r:embed="rId1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ostokąt 1">
            <a:extLst>
              <a:ext uri="{FF2B5EF4-FFF2-40B4-BE49-F238E27FC236}">
                <a16:creationId xmlns:a16="http://schemas.microsoft.com/office/drawing/2014/main" id="{F5F5A374-A838-42AA-8B1D-090CA560E2F6}"/>
              </a:ext>
            </a:extLst>
          </p:cNvPr>
          <p:cNvSpPr/>
          <p:nvPr/>
        </p:nvSpPr>
        <p:spPr>
          <a:xfrm>
            <a:off x="6663025" y="3024644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  <a:endParaRPr lang="pl-PL" dirty="0"/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C0A5D27B-0FBF-4A70-9568-B60592556B19}"/>
              </a:ext>
            </a:extLst>
          </p:cNvPr>
          <p:cNvSpPr/>
          <p:nvPr/>
        </p:nvSpPr>
        <p:spPr>
          <a:xfrm>
            <a:off x="9751791" y="167949"/>
            <a:ext cx="2265822" cy="2265818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7DB6F21D-D37F-431E-95C1-37E6050D30FE}"/>
              </a:ext>
            </a:extLst>
          </p:cNvPr>
          <p:cNvSpPr/>
          <p:nvPr/>
        </p:nvSpPr>
        <p:spPr>
          <a:xfrm>
            <a:off x="10433873" y="843209"/>
            <a:ext cx="863950" cy="863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Owal 49">
            <a:extLst>
              <a:ext uri="{FF2B5EF4-FFF2-40B4-BE49-F238E27FC236}">
                <a16:creationId xmlns:a16="http://schemas.microsoft.com/office/drawing/2014/main" id="{B54350B0-40B9-488C-AD1B-6B3FA1655217}"/>
              </a:ext>
            </a:extLst>
          </p:cNvPr>
          <p:cNvSpPr/>
          <p:nvPr/>
        </p:nvSpPr>
        <p:spPr>
          <a:xfrm>
            <a:off x="10176793" y="586129"/>
            <a:ext cx="1381254" cy="13812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ole tekstowe 50">
                <a:extLst>
                  <a:ext uri="{FF2B5EF4-FFF2-40B4-BE49-F238E27FC236}">
                    <a16:creationId xmlns:a16="http://schemas.microsoft.com/office/drawing/2014/main" id="{0F1397B2-F7C1-4237-8AA4-9080181E8257}"/>
                  </a:ext>
                </a:extLst>
              </p:cNvPr>
              <p:cNvSpPr txBox="1"/>
              <p:nvPr/>
            </p:nvSpPr>
            <p:spPr>
              <a:xfrm>
                <a:off x="3853314" y="1787723"/>
                <a:ext cx="2126159" cy="621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l-PL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pl-PL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0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l-PL" sz="20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pl-PL" sz="2000" b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pl-PL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2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𝟐𝐫</m:t>
                            </m:r>
                          </m:num>
                          <m:den>
                            <m:r>
                              <a:rPr lang="pl-PL" sz="2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20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  <m:r>
                      <a:rPr lang="pl-PL" sz="2000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m:rPr>
                        <m:nor/>
                      </m:rPr>
                      <a:rPr lang="pl-PL" sz="2000" b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pl-PL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pole tekstowe 50">
                <a:extLst>
                  <a:ext uri="{FF2B5EF4-FFF2-40B4-BE49-F238E27FC236}">
                    <a16:creationId xmlns:a16="http://schemas.microsoft.com/office/drawing/2014/main" id="{0F1397B2-F7C1-4237-8AA4-9080181E8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14" y="1787723"/>
                <a:ext cx="2126159" cy="621645"/>
              </a:xfrm>
              <a:prstGeom prst="rect">
                <a:avLst/>
              </a:prstGeom>
              <a:blipFill>
                <a:blip r:embed="rId17"/>
                <a:stretch>
                  <a:fillRect l="-2865" b="-39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39620E9E-727B-4A83-A340-15EFF5A33A31}"/>
              </a:ext>
            </a:extLst>
          </p:cNvPr>
          <p:cNvCxnSpPr/>
          <p:nvPr/>
        </p:nvCxnSpPr>
        <p:spPr>
          <a:xfrm flipH="1" flipV="1">
            <a:off x="7975600" y="3429000"/>
            <a:ext cx="160528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BFB0628-05B9-44A2-B9D8-BB286300363C}"/>
              </a:ext>
            </a:extLst>
          </p:cNvPr>
          <p:cNvSpPr txBox="1"/>
          <p:nvPr/>
        </p:nvSpPr>
        <p:spPr>
          <a:xfrm>
            <a:off x="9751791" y="3589459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maksimum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58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62"/>
    </mc:Choice>
    <mc:Fallback xmlns="">
      <p:transition spd="slow" advTm="263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1" grpId="0"/>
      <p:bldP spid="33" grpId="0"/>
      <p:bldP spid="38" grpId="0"/>
      <p:bldP spid="40" grpId="0"/>
      <p:bldP spid="43" grpId="0"/>
      <p:bldP spid="44" grpId="0"/>
      <p:bldP spid="45" grpId="0"/>
      <p:bldP spid="47" grpId="0"/>
      <p:bldP spid="2" grpId="0"/>
      <p:bldP spid="48" grpId="0" animBg="1"/>
      <p:bldP spid="49" grpId="0" animBg="1"/>
      <p:bldP spid="50" grpId="0" animBg="1"/>
      <p:bldP spid="5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D43A9B3-FFF7-415C-B13E-552355803729}"/>
              </a:ext>
            </a:extLst>
          </p:cNvPr>
          <p:cNvSpPr/>
          <p:nvPr/>
        </p:nvSpPr>
        <p:spPr>
          <a:xfrm>
            <a:off x="9216939" y="1044748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𝛒(r)=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7D3091D5-94F5-48CE-BD88-1FDB0746CA79}"/>
                  </a:ext>
                </a:extLst>
              </p:cNvPr>
              <p:cNvSpPr/>
              <p:nvPr/>
            </p:nvSpPr>
            <p:spPr>
              <a:xfrm>
                <a:off x="9915494" y="822185"/>
                <a:ext cx="1938415" cy="776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𝟐𝐫</m:t>
                              </m:r>
                            </m:num>
                            <m:den>
                              <m:r>
                                <a:rPr lang="pl-PL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sup>
                      </m:sSup>
                      <m:r>
                        <a:rPr lang="pl-PL" b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m:rPr>
                          <m:nor/>
                        </m:rPr>
                        <a:rPr lang="pl-PL" b="1" baseline="30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7D3091D5-94F5-48CE-BD88-1FDB0746C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494" y="822185"/>
                <a:ext cx="1938415" cy="776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a 20">
            <a:extLst>
              <a:ext uri="{FF2B5EF4-FFF2-40B4-BE49-F238E27FC236}">
                <a16:creationId xmlns:a16="http://schemas.microsoft.com/office/drawing/2014/main" id="{2C0B33DF-99F2-4D0C-896A-125EE190F2F3}"/>
              </a:ext>
            </a:extLst>
          </p:cNvPr>
          <p:cNvGrpSpPr/>
          <p:nvPr/>
        </p:nvGrpSpPr>
        <p:grpSpPr>
          <a:xfrm>
            <a:off x="322707" y="1907009"/>
            <a:ext cx="1385272" cy="795859"/>
            <a:chOff x="671579" y="5738752"/>
            <a:chExt cx="1385272" cy="795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pole tekstowe 50">
                  <a:extLst>
                    <a:ext uri="{FF2B5EF4-FFF2-40B4-BE49-F238E27FC236}">
                      <a16:creationId xmlns:a16="http://schemas.microsoft.com/office/drawing/2014/main" id="{4D04D5F9-B06F-4D96-9EAA-1504D404BA1B}"/>
                    </a:ext>
                  </a:extLst>
                </p:cNvPr>
                <p:cNvSpPr txBox="1"/>
                <p:nvPr/>
              </p:nvSpPr>
              <p:spPr>
                <a:xfrm>
                  <a:off x="671579" y="5738752"/>
                  <a:ext cx="1023037" cy="7958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pl-P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𝛒</m:t>
                            </m:r>
                            <m:r>
                              <a:rPr lang="pl-P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l-P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pl-P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l-P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𝐝𝐫</m:t>
                            </m:r>
                          </m:den>
                        </m:f>
                      </m:oMath>
                    </m:oMathPara>
                  </a14:m>
                  <a:endParaRPr lang="pl-PL" sz="24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pole tekstowe 50">
                  <a:extLst>
                    <a:ext uri="{FF2B5EF4-FFF2-40B4-BE49-F238E27FC236}">
                      <a16:creationId xmlns:a16="http://schemas.microsoft.com/office/drawing/2014/main" id="{4D04D5F9-B06F-4D96-9EAA-1504D404B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579" y="5738752"/>
                  <a:ext cx="1023037" cy="79585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097C7C61-7CFA-4607-9BCB-7CF1ED11AEDA}"/>
                </a:ext>
              </a:extLst>
            </p:cNvPr>
            <p:cNvSpPr txBox="1"/>
            <p:nvPr/>
          </p:nvSpPr>
          <p:spPr>
            <a:xfrm>
              <a:off x="1535136" y="594357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=</a:t>
              </a:r>
            </a:p>
          </p:txBody>
        </p:sp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E4A24984-1ECC-486C-853D-7D5899C53B5A}"/>
                </a:ext>
              </a:extLst>
            </p:cNvPr>
            <p:cNvSpPr txBox="1"/>
            <p:nvPr/>
          </p:nvSpPr>
          <p:spPr>
            <a:xfrm>
              <a:off x="1702267" y="596442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5D21A3FB-5E09-45B8-8307-0D592102A70E}"/>
                  </a:ext>
                </a:extLst>
              </p:cNvPr>
              <p:cNvSpPr txBox="1"/>
              <p:nvPr/>
            </p:nvSpPr>
            <p:spPr>
              <a:xfrm>
                <a:off x="2086476" y="1755444"/>
                <a:ext cx="6361357" cy="1004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𝛒</m:t>
                          </m:r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𝐝𝐫</m:t>
                          </m:r>
                        </m:den>
                      </m:f>
                      <m:r>
                        <a:rPr lang="pl-PL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𝟐𝐫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𝟐𝐫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l-PL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5D21A3FB-5E09-45B8-8307-0D592102A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476" y="1755444"/>
                <a:ext cx="6361357" cy="1004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9F91284D-34DB-431C-8B51-9E5A47C8D03C}"/>
                  </a:ext>
                </a:extLst>
              </p:cNvPr>
              <p:cNvSpPr/>
              <p:nvPr/>
            </p:nvSpPr>
            <p:spPr>
              <a:xfrm>
                <a:off x="8279190" y="1700174"/>
                <a:ext cx="3884140" cy="1004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pl-PL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sSup>
                        <m:sSupPr>
                          <m:ctrlP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𝟐𝐫</m:t>
                              </m:r>
                            </m:num>
                            <m:den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4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pl-PL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l-PL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4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9F91284D-34DB-431C-8B51-9E5A47C8D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190" y="1700174"/>
                <a:ext cx="3884140" cy="10045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e tekstowe 3">
            <a:extLst>
              <a:ext uri="{FF2B5EF4-FFF2-40B4-BE49-F238E27FC236}">
                <a16:creationId xmlns:a16="http://schemas.microsoft.com/office/drawing/2014/main" id="{640AC372-73B5-4D32-8EA2-1DC1EBE7B6F7}"/>
              </a:ext>
            </a:extLst>
          </p:cNvPr>
          <p:cNvSpPr txBox="1"/>
          <p:nvPr/>
        </p:nvSpPr>
        <p:spPr>
          <a:xfrm>
            <a:off x="3449466" y="2702868"/>
            <a:ext cx="404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Wyłączmy wspólne czynniki przed nawias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4A493202-E695-4828-97E4-47A474A63527}"/>
                  </a:ext>
                </a:extLst>
              </p:cNvPr>
              <p:cNvSpPr/>
              <p:nvPr/>
            </p:nvSpPr>
            <p:spPr>
              <a:xfrm>
                <a:off x="504046" y="3757009"/>
                <a:ext cx="4269374" cy="1004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pl-PL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sSup>
                        <m:sSupPr>
                          <m:ctrlP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𝟐𝐫</m:t>
                              </m:r>
                            </m:num>
                            <m:den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4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pl-PL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400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l-PL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4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den>
                          </m:f>
                        </m:e>
                      </m:d>
                      <m:r>
                        <a:rPr lang="pl-PL" sz="2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4A493202-E695-4828-97E4-47A474A63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46" y="3757009"/>
                <a:ext cx="4269374" cy="1004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81D0ABC-7870-448A-895A-880F93B50E1B}"/>
              </a:ext>
            </a:extLst>
          </p:cNvPr>
          <p:cNvCxnSpPr>
            <a:cxnSpLocks/>
          </p:cNvCxnSpPr>
          <p:nvPr/>
        </p:nvCxnSpPr>
        <p:spPr>
          <a:xfrm flipH="1">
            <a:off x="1368009" y="4701683"/>
            <a:ext cx="282102" cy="502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0BE9D4C-5E63-490E-B2EE-C172E9F72793}"/>
              </a:ext>
            </a:extLst>
          </p:cNvPr>
          <p:cNvSpPr txBox="1"/>
          <p:nvPr/>
        </p:nvSpPr>
        <p:spPr>
          <a:xfrm>
            <a:off x="577741" y="538251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 = 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2B70EAB9-1C50-407B-99EB-A5EAEF534F61}"/>
                  </a:ext>
                </a:extLst>
              </p:cNvPr>
              <p:cNvSpPr txBox="1"/>
              <p:nvPr/>
            </p:nvSpPr>
            <p:spPr>
              <a:xfrm>
                <a:off x="3577236" y="5455972"/>
                <a:ext cx="1289135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pl-PL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  <m:r>
                            <a:rPr lang="pl-PL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2B70EAB9-1C50-407B-99EB-A5EAEF534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236" y="5455972"/>
                <a:ext cx="1289135" cy="5666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607A8E6E-E556-4FB0-8AEB-719A3996EF38}"/>
              </a:ext>
            </a:extLst>
          </p:cNvPr>
          <p:cNvCxnSpPr/>
          <p:nvPr/>
        </p:nvCxnSpPr>
        <p:spPr>
          <a:xfrm>
            <a:off x="4973764" y="5739319"/>
            <a:ext cx="564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964C4B36-C4B0-4640-A4E4-BE1F617EBEFC}"/>
                  </a:ext>
                </a:extLst>
              </p:cNvPr>
              <p:cNvSpPr txBox="1"/>
              <p:nvPr/>
            </p:nvSpPr>
            <p:spPr>
              <a:xfrm>
                <a:off x="5624037" y="5554653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i="1" dirty="0"/>
                  <a:t>r</a:t>
                </a:r>
                <a:r>
                  <a:rPr lang="pl-PL" dirty="0"/>
                  <a:t> = </a:t>
                </a:r>
                <a14:m>
                  <m:oMath xmlns:m="http://schemas.openxmlformats.org/officeDocument/2006/math">
                    <m:r>
                      <a:rPr lang="pl-PL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  <m:r>
                      <a:rPr lang="pl-PL" b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964C4B36-C4B0-4640-A4E4-BE1F617E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037" y="5554653"/>
                <a:ext cx="713657" cy="369332"/>
              </a:xfrm>
              <a:prstGeom prst="rect">
                <a:avLst/>
              </a:prstGeom>
              <a:blipFill>
                <a:blip r:embed="rId11"/>
                <a:stretch>
                  <a:fillRect l="-769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8960BB0C-408B-4E60-956C-676A68F53EFC}"/>
              </a:ext>
            </a:extLst>
          </p:cNvPr>
          <p:cNvCxnSpPr>
            <a:cxnSpLocks/>
          </p:cNvCxnSpPr>
          <p:nvPr/>
        </p:nvCxnSpPr>
        <p:spPr>
          <a:xfrm>
            <a:off x="3527152" y="4761579"/>
            <a:ext cx="356555" cy="57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718E7B9-E4C1-4C7A-B9F7-34FAEB0DC4F8}"/>
              </a:ext>
            </a:extLst>
          </p:cNvPr>
          <p:cNvSpPr txBox="1"/>
          <p:nvPr/>
        </p:nvSpPr>
        <p:spPr>
          <a:xfrm>
            <a:off x="3705429" y="6121177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Promień atomu Bohra!!!</a:t>
            </a:r>
            <a:endParaRPr lang="en-GB" dirty="0"/>
          </a:p>
        </p:txBody>
      </p: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B8C14A79-812F-44E3-84C5-DB03D323DF65}"/>
              </a:ext>
            </a:extLst>
          </p:cNvPr>
          <p:cNvCxnSpPr/>
          <p:nvPr/>
        </p:nvCxnSpPr>
        <p:spPr>
          <a:xfrm>
            <a:off x="2120630" y="4701683"/>
            <a:ext cx="175098" cy="502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0473DF41-C814-4558-B7AA-B6034640AC84}"/>
              </a:ext>
            </a:extLst>
          </p:cNvPr>
          <p:cNvSpPr txBox="1"/>
          <p:nvPr/>
        </p:nvSpPr>
        <p:spPr>
          <a:xfrm>
            <a:off x="2034389" y="532981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 = ∞</a:t>
            </a:r>
            <a:endParaRPr lang="en-GB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925B8B6-ADFC-4E7C-BD71-76E5F9D16E92}"/>
              </a:ext>
            </a:extLst>
          </p:cNvPr>
          <p:cNvSpPr/>
          <p:nvPr/>
        </p:nvSpPr>
        <p:spPr>
          <a:xfrm>
            <a:off x="252043" y="194737"/>
            <a:ext cx="1025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Zadanie 3. </a:t>
            </a:r>
            <a:r>
              <a:rPr lang="pl-PL" sz="2400" dirty="0"/>
              <a:t>Określ wartość  najbardziej prawdopodobnej odległości elektronu od jądra oraz wartość średniej odległości elektronu od jądra dla </a:t>
            </a:r>
            <a:r>
              <a:rPr lang="pl-PL" sz="2400" dirty="0" err="1"/>
              <a:t>orbilatu</a:t>
            </a:r>
            <a:r>
              <a:rPr lang="pl-PL" sz="2400" dirty="0"/>
              <a:t> 1s.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2F1EDFD0-B8A6-47E4-98D9-94559262B9B8}"/>
                  </a:ext>
                </a:extLst>
              </p:cNvPr>
              <p:cNvSpPr txBox="1"/>
              <p:nvPr/>
            </p:nvSpPr>
            <p:spPr>
              <a:xfrm>
                <a:off x="4131449" y="6481391"/>
                <a:ext cx="1283941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0,529</m:t>
                      </m:r>
                      <m:r>
                        <m:rPr>
                          <m:nor/>
                        </m:rPr>
                        <a:rPr lang="pl-PL" dirty="0">
                          <a:solidFill>
                            <a:schemeClr val="tx1"/>
                          </a:solidFill>
                        </a:rPr>
                        <m:t>Å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2F1EDFD0-B8A6-47E4-98D9-94559262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449" y="6481391"/>
                <a:ext cx="1283941" cy="280526"/>
              </a:xfrm>
              <a:prstGeom prst="rect">
                <a:avLst/>
              </a:prstGeom>
              <a:blipFill>
                <a:blip r:embed="rId12"/>
                <a:stretch>
                  <a:fillRect l="-2381" t="-13043" r="-6190" b="-173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Obraz 34">
            <a:extLst>
              <a:ext uri="{FF2B5EF4-FFF2-40B4-BE49-F238E27FC236}">
                <a16:creationId xmlns:a16="http://schemas.microsoft.com/office/drawing/2014/main" id="{7149BFAC-2921-4842-AB31-F96B0EEC745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357" t="36208" r="55875" b="32233"/>
          <a:stretch/>
        </p:blipFill>
        <p:spPr>
          <a:xfrm>
            <a:off x="7238002" y="3322013"/>
            <a:ext cx="3459639" cy="2479653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F4495B07-C142-4C6C-96FE-2C885E97C555}"/>
              </a:ext>
            </a:extLst>
          </p:cNvPr>
          <p:cNvSpPr txBox="1"/>
          <p:nvPr/>
        </p:nvSpPr>
        <p:spPr>
          <a:xfrm>
            <a:off x="7044612" y="5967001"/>
            <a:ext cx="384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Radialna gęstość prawdopodobieństwa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ADA6E7E3-FD69-4C26-9671-DD21B3A5DF5A}"/>
                  </a:ext>
                </a:extLst>
              </p:cNvPr>
              <p:cNvSpPr/>
              <p:nvPr/>
            </p:nvSpPr>
            <p:spPr>
              <a:xfrm>
                <a:off x="10801328" y="5353243"/>
                <a:ext cx="473143" cy="613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Prostokąt 41">
                <a:extLst>
                  <a:ext uri="{FF2B5EF4-FFF2-40B4-BE49-F238E27FC236}">
                    <a16:creationId xmlns:a16="http://schemas.microsoft.com/office/drawing/2014/main" id="{ADA6E7E3-FD69-4C26-9671-DD21B3A5D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28" y="5353243"/>
                <a:ext cx="473143" cy="6137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Prostokąt 42">
            <a:extLst>
              <a:ext uri="{FF2B5EF4-FFF2-40B4-BE49-F238E27FC236}">
                <a16:creationId xmlns:a16="http://schemas.microsoft.com/office/drawing/2014/main" id="{C1ED2D16-1246-4241-AC3D-199831DA93E8}"/>
              </a:ext>
            </a:extLst>
          </p:cNvPr>
          <p:cNvSpPr/>
          <p:nvPr/>
        </p:nvSpPr>
        <p:spPr>
          <a:xfrm>
            <a:off x="6663025" y="3024644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  <a:endParaRPr lang="pl-PL" dirty="0"/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EE579E0A-EC59-403F-A0AE-8DABFCFFC2B0}"/>
              </a:ext>
            </a:extLst>
          </p:cNvPr>
          <p:cNvCxnSpPr/>
          <p:nvPr/>
        </p:nvCxnSpPr>
        <p:spPr>
          <a:xfrm flipH="1" flipV="1">
            <a:off x="7975600" y="3429000"/>
            <a:ext cx="160528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3D26A71A-D1AB-4B45-AF56-53EEC5E386C6}"/>
              </a:ext>
            </a:extLst>
          </p:cNvPr>
          <p:cNvSpPr txBox="1"/>
          <p:nvPr/>
        </p:nvSpPr>
        <p:spPr>
          <a:xfrm>
            <a:off x="9751791" y="3589459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maksimum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400ACC39-8A2E-416D-A539-1A92D6160BE9}"/>
              </a:ext>
            </a:extLst>
          </p:cNvPr>
          <p:cNvSpPr/>
          <p:nvPr/>
        </p:nvSpPr>
        <p:spPr>
          <a:xfrm>
            <a:off x="10751238" y="123825"/>
            <a:ext cx="1231212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0033402-CF37-4A62-B0DB-BA1DCAD1D4C1}"/>
              </a:ext>
            </a:extLst>
          </p:cNvPr>
          <p:cNvSpPr txBox="1"/>
          <p:nvPr/>
        </p:nvSpPr>
        <p:spPr>
          <a:xfrm>
            <a:off x="10824556" y="196765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1s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626FFE2-18A0-4AF4-B2B3-1FF0EB151837}"/>
              </a:ext>
            </a:extLst>
          </p:cNvPr>
          <p:cNvSpPr txBox="1"/>
          <p:nvPr/>
        </p:nvSpPr>
        <p:spPr>
          <a:xfrm>
            <a:off x="312768" y="1154582"/>
            <a:ext cx="5271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(a) Najbardziej prawdopodobna wartość: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2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132"/>
    </mc:Choice>
    <mc:Fallback xmlns="">
      <p:transition spd="slow" advTm="252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4" grpId="0"/>
      <p:bldP spid="36" grpId="0"/>
      <p:bldP spid="8" grpId="0"/>
      <p:bldP spid="37" grpId="0"/>
      <p:bldP spid="9" grpId="0"/>
      <p:bldP spid="15" grpId="0"/>
      <p:bldP spid="54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696036" y="1419367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</m:acc>
                    </m:oMath>
                  </m:oMathPara>
                </a14:m>
                <a:endParaRPr lang="pl-PL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" y="1419367"/>
                <a:ext cx="397866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307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/>
          <p:cNvSpPr txBox="1"/>
          <p:nvPr/>
        </p:nvSpPr>
        <p:spPr>
          <a:xfrm>
            <a:off x="1025662" y="14318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1263179" y="1349600"/>
                <a:ext cx="1958037" cy="626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𝛕</m:t>
                        </m:r>
                      </m:sub>
                      <m:sup/>
                      <m:e>
                        <m: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𝚿</m:t>
                        </m:r>
                        <m:r>
                          <a:rPr lang="pl-PL" sz="2400" b="1" i="0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nary>
                    <m:acc>
                      <m:accPr>
                        <m:chr m:val="̂"/>
                        <m:ctrlPr>
                          <a:rPr lang="pl-PL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acc>
                  </m:oMath>
                </a14:m>
                <a:r>
                  <a:rPr lang="pl-PL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𝚿 d𝛕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179" y="1349600"/>
                <a:ext cx="1958037" cy="626133"/>
              </a:xfrm>
              <a:prstGeom prst="rect">
                <a:avLst/>
              </a:prstGeom>
              <a:blipFill rotWithShape="0">
                <a:blip r:embed="rId6"/>
                <a:stretch>
                  <a:fillRect r="-4984" b="-116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/>
              <p:cNvSpPr/>
              <p:nvPr/>
            </p:nvSpPr>
            <p:spPr>
              <a:xfrm>
                <a:off x="696036" y="2473301"/>
                <a:ext cx="7931274" cy="1065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l-PL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0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pl-PL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l-GR" sz="2000" b="1"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4"/>
                                    </m:rP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l-PL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0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pl-PL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pl-PL" sz="20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𝛑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pl-PL" sz="2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l-PL" sz="20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2000" b="1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l-PL" sz="2000" b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pl-PL" sz="2000" b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𝐚</m:t>
                                              </m:r>
                                              <m:r>
                                                <a:rPr lang="pl-PL" sz="2000" b="1" baseline="-25000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pl-PL" sz="20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pl-PL" sz="2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𝐞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pl-PL" sz="20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num>
                                        <m:den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𝐚</m:t>
                                          </m:r>
                                          <m:r>
                                            <a:rPr lang="pl-PL" sz="2000" b="1" baseline="-25000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·</m:t>
                                  </m:r>
                                  <m:f>
                                    <m:fPr>
                                      <m:ctrlPr>
                                        <a:rPr lang="pl-PL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0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pl-PL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pl-PL" sz="20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𝛑</m:t>
                                          </m:r>
                                        </m:e>
                                      </m:rad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pl-PL" sz="2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l-PL" sz="20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l-PL" sz="2000" b="1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l-PL" sz="2000" b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pl-PL" sz="2000" b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𝐚</m:t>
                                              </m:r>
                                              <m:r>
                                                <a:rPr lang="pl-PL" sz="2000" b="1" baseline="-25000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pl-PL" sz="20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pl-PL" sz="2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𝐞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pl-PL" sz="20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num>
                                        <m:den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𝐚</m:t>
                                          </m:r>
                                          <m:r>
                                            <a:rPr lang="pl-PL" sz="2000" b="1" baseline="-25000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30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dr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1" name="Prostoką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" y="2473301"/>
                <a:ext cx="7931274" cy="10653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e tekstowe 11"/>
          <p:cNvSpPr txBox="1"/>
          <p:nvPr/>
        </p:nvSpPr>
        <p:spPr>
          <a:xfrm>
            <a:off x="3289456" y="14193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=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BEB9DF6A-D094-4B13-9CEB-D86CDEBD5B5C}"/>
              </a:ext>
            </a:extLst>
          </p:cNvPr>
          <p:cNvSpPr/>
          <p:nvPr/>
        </p:nvSpPr>
        <p:spPr>
          <a:xfrm>
            <a:off x="7938876" y="970170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𝚿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100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13BCB194-94FB-423C-9056-B53119C001EE}"/>
              </a:ext>
            </a:extLst>
          </p:cNvPr>
          <p:cNvSpPr txBox="1"/>
          <p:nvPr/>
        </p:nvSpPr>
        <p:spPr>
          <a:xfrm>
            <a:off x="8715051" y="97017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DA148E7C-759D-4625-A5A8-220FB4787780}"/>
                  </a:ext>
                </a:extLst>
              </p:cNvPr>
              <p:cNvSpPr txBox="1"/>
              <p:nvPr/>
            </p:nvSpPr>
            <p:spPr>
              <a:xfrm>
                <a:off x="8942548" y="704092"/>
                <a:ext cx="2744085" cy="1000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32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32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l-PL" sz="3200" b="1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pl-PL" sz="3200" b="1" i="0" baseline="-250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3200" b="1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</m:oMath>
                </a14:m>
                <a:endParaRPr lang="pl-PL" sz="3200" b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DA148E7C-759D-4625-A5A8-220FB478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548" y="704092"/>
                <a:ext cx="2744085" cy="1000274"/>
              </a:xfrm>
              <a:prstGeom prst="rect">
                <a:avLst/>
              </a:prstGeom>
              <a:blipFill>
                <a:blip r:embed="rId8"/>
                <a:stretch>
                  <a:fillRect b="-6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1B8E78C7-E300-4D65-8A84-1868C0B5E42E}"/>
                  </a:ext>
                </a:extLst>
              </p:cNvPr>
              <p:cNvSpPr/>
              <p:nvPr/>
            </p:nvSpPr>
            <p:spPr>
              <a:xfrm>
                <a:off x="3631604" y="1159161"/>
                <a:ext cx="3931556" cy="1065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0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pl-PL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l-GR" sz="2000" b="1"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4"/>
                                    </m:rP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𝚿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𝚿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30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dr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1B8E78C7-E300-4D65-8A84-1868C0B5E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604" y="1159161"/>
                <a:ext cx="3931556" cy="1065356"/>
              </a:xfrm>
              <a:prstGeom prst="rect">
                <a:avLst/>
              </a:prstGeom>
              <a:blipFill>
                <a:blip r:embed="rId9"/>
                <a:stretch>
                  <a:fillRect r="-91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Prostokąt zaokrąglony 13">
            <a:extLst>
              <a:ext uri="{FF2B5EF4-FFF2-40B4-BE49-F238E27FC236}">
                <a16:creationId xmlns:a16="http://schemas.microsoft.com/office/drawing/2014/main" id="{5B42BD5C-55F4-4C7C-BC43-9CF2F9D3118C}"/>
              </a:ext>
            </a:extLst>
          </p:cNvPr>
          <p:cNvSpPr/>
          <p:nvPr/>
        </p:nvSpPr>
        <p:spPr>
          <a:xfrm>
            <a:off x="2242197" y="2448367"/>
            <a:ext cx="2056426" cy="110581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zaokrąglony 14">
            <a:extLst>
              <a:ext uri="{FF2B5EF4-FFF2-40B4-BE49-F238E27FC236}">
                <a16:creationId xmlns:a16="http://schemas.microsoft.com/office/drawing/2014/main" id="{C59FF980-DD23-4529-803D-AC64C3DF6A8B}"/>
              </a:ext>
            </a:extLst>
          </p:cNvPr>
          <p:cNvSpPr/>
          <p:nvPr/>
        </p:nvSpPr>
        <p:spPr>
          <a:xfrm>
            <a:off x="6576195" y="2474601"/>
            <a:ext cx="1860795" cy="1105819"/>
          </a:xfrm>
          <a:prstGeom prst="round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zaokrąglony 13">
            <a:extLst>
              <a:ext uri="{FF2B5EF4-FFF2-40B4-BE49-F238E27FC236}">
                <a16:creationId xmlns:a16="http://schemas.microsoft.com/office/drawing/2014/main" id="{3FEB41B1-32D2-413A-9274-448D7F7612BD}"/>
              </a:ext>
            </a:extLst>
          </p:cNvPr>
          <p:cNvSpPr/>
          <p:nvPr/>
        </p:nvSpPr>
        <p:spPr>
          <a:xfrm>
            <a:off x="4577226" y="2474601"/>
            <a:ext cx="1998969" cy="110581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4F954E07-17B9-4618-A066-FE5592A7A040}"/>
                  </a:ext>
                </a:extLst>
              </p:cNvPr>
              <p:cNvSpPr/>
              <p:nvPr/>
            </p:nvSpPr>
            <p:spPr>
              <a:xfrm>
                <a:off x="696035" y="4020999"/>
                <a:ext cx="5298950" cy="1065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>
                        <m:rPr>
                          <m:nor/>
                        </m:rPr>
                        <a:rPr lang="pl-PL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pl-PL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0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sup>
                            <m:e>
                              <m:nary>
                                <m:naryPr>
                                  <m:limLoc m:val="undOvr"/>
                                  <m:ctrlPr>
                                    <a:rPr lang="pl-PL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l-GR" sz="2000" b="1"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4"/>
                                    </m:rP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l-PL" sz="2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𝐞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pl-PL" sz="2000" b="1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l-PL" sz="2000" b="1" i="0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num>
                                        <m:den>
                                          <m:r>
                                            <a:rPr lang="pl-PL" sz="2000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𝐚</m:t>
                                          </m:r>
                                          <m:r>
                                            <a:rPr lang="pl-PL" sz="2000" b="1" baseline="-25000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pl-PL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i="0" baseline="3000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baseline="30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dr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4F954E07-17B9-4618-A066-FE5592A7A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5" y="4020999"/>
                <a:ext cx="5298950" cy="10653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Łuk 8">
            <a:extLst>
              <a:ext uri="{FF2B5EF4-FFF2-40B4-BE49-F238E27FC236}">
                <a16:creationId xmlns:a16="http://schemas.microsoft.com/office/drawing/2014/main" id="{A788E22A-D3BE-4039-997B-7D95F1935BDD}"/>
              </a:ext>
            </a:extLst>
          </p:cNvPr>
          <p:cNvSpPr/>
          <p:nvPr/>
        </p:nvSpPr>
        <p:spPr>
          <a:xfrm rot="18917663">
            <a:off x="3860139" y="2389122"/>
            <a:ext cx="3287141" cy="3259509"/>
          </a:xfrm>
          <a:prstGeom prst="arc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Łuk 42">
            <a:extLst>
              <a:ext uri="{FF2B5EF4-FFF2-40B4-BE49-F238E27FC236}">
                <a16:creationId xmlns:a16="http://schemas.microsoft.com/office/drawing/2014/main" id="{56CE646B-6549-431E-BFCA-A4267506E527}"/>
              </a:ext>
            </a:extLst>
          </p:cNvPr>
          <p:cNvSpPr/>
          <p:nvPr/>
        </p:nvSpPr>
        <p:spPr>
          <a:xfrm rot="18917663">
            <a:off x="3459293" y="2342058"/>
            <a:ext cx="3287141" cy="32595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0271A7A-85FC-416F-B6A0-B6AA73CAEFF0}"/>
              </a:ext>
            </a:extLst>
          </p:cNvPr>
          <p:cNvSpPr txBox="1"/>
          <p:nvPr/>
        </p:nvSpPr>
        <p:spPr>
          <a:xfrm>
            <a:off x="687862" y="3661693"/>
            <a:ext cx="660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Wyrzucamy wszystkie wartości stałe przed całkę, wymnażamy </a:t>
            </a:r>
            <a:r>
              <a:rPr lang="pl-PL" dirty="0" err="1"/>
              <a:t>exp</a:t>
            </a:r>
            <a:r>
              <a:rPr lang="pl-PL" dirty="0"/>
              <a:t> i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rostokąt 43">
                <a:extLst>
                  <a:ext uri="{FF2B5EF4-FFF2-40B4-BE49-F238E27FC236}">
                    <a16:creationId xmlns:a16="http://schemas.microsoft.com/office/drawing/2014/main" id="{9331E488-DFA6-4491-9A47-6FA58853636F}"/>
                  </a:ext>
                </a:extLst>
              </p:cNvPr>
              <p:cNvSpPr/>
              <p:nvPr/>
            </p:nvSpPr>
            <p:spPr>
              <a:xfrm>
                <a:off x="4771919" y="4963258"/>
                <a:ext cx="3166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Całkujemy po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ł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 = 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44" name="Prostokąt 43">
                <a:extLst>
                  <a:ext uri="{FF2B5EF4-FFF2-40B4-BE49-F238E27FC236}">
                    <a16:creationId xmlns:a16="http://schemas.microsoft.com/office/drawing/2014/main" id="{9331E488-DFA6-4491-9A47-6FA588536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919" y="4963258"/>
                <a:ext cx="3166957" cy="369332"/>
              </a:xfrm>
              <a:prstGeom prst="rect">
                <a:avLst/>
              </a:prstGeom>
              <a:blipFill>
                <a:blip r:embed="rId11"/>
                <a:stretch>
                  <a:fillRect l="-1734" t="-11475" b="-213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5EC264D0-E426-4ED8-8907-4C183B13B425}"/>
                  </a:ext>
                </a:extLst>
              </p:cNvPr>
              <p:cNvSpPr/>
              <p:nvPr/>
            </p:nvSpPr>
            <p:spPr>
              <a:xfrm>
                <a:off x="5795402" y="4076489"/>
                <a:ext cx="5075299" cy="99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>
                        <m:rPr>
                          <m:nor/>
                        </m:rPr>
                        <a:rPr lang="pl-PL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bSup>
                        <m:sSubSupPr>
                          <m:ctrlP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l-PL" sz="2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/>
                                </m:rPr>
                                <a:rPr lang="el-GR" sz="2000" b="1">
                                  <a:latin typeface="Cambria Math" panose="02040503050406030204" pitchFamily="18" charset="0"/>
                                </a:rPr>
                                <m:t>𝛗</m:t>
                              </m:r>
                            </m:e>
                          </m:d>
                        </m:e>
                        <m:sub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pl-PL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0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pl-PL" sz="2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𝟐𝐫</m:t>
                                      </m:r>
                                    </m:num>
                                    <m:den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pl-PL" sz="2000" b="1" baseline="-25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m:rPr>
                                  <m:nor/>
                                </m:rPr>
                                <a:rPr lang="pl-PL" sz="2000" b="1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dr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5EC264D0-E426-4ED8-8907-4C183B13B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402" y="4076489"/>
                <a:ext cx="5075299" cy="9935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rostokąt 45">
                <a:extLst>
                  <a:ext uri="{FF2B5EF4-FFF2-40B4-BE49-F238E27FC236}">
                    <a16:creationId xmlns:a16="http://schemas.microsoft.com/office/drawing/2014/main" id="{F9AEC239-776A-4C7A-8521-B45D39C80807}"/>
                  </a:ext>
                </a:extLst>
              </p:cNvPr>
              <p:cNvSpPr/>
              <p:nvPr/>
            </p:nvSpPr>
            <p:spPr>
              <a:xfrm>
                <a:off x="724306" y="5426165"/>
                <a:ext cx="4528740" cy="99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>
                        <m:rPr>
                          <m:nor/>
                        </m:rPr>
                        <a:rPr lang="pl-PL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pl-PL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0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pl-PL" sz="2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𝟐𝐫</m:t>
                                      </m:r>
                                    </m:num>
                                    <m:den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pl-PL" sz="2000" b="1" baseline="-25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m:rPr>
                                  <m:nor/>
                                </m:rPr>
                                <a:rPr lang="pl-PL" sz="2000" b="1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dr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6" name="Prostokąt 45">
                <a:extLst>
                  <a:ext uri="{FF2B5EF4-FFF2-40B4-BE49-F238E27FC236}">
                    <a16:creationId xmlns:a16="http://schemas.microsoft.com/office/drawing/2014/main" id="{F9AEC239-776A-4C7A-8521-B45D39C80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06" y="5426165"/>
                <a:ext cx="4528740" cy="9935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5D2D33E1-7CF4-46CA-B7CA-278A17F223C7}"/>
                  </a:ext>
                </a:extLst>
              </p:cNvPr>
              <p:cNvSpPr/>
              <p:nvPr/>
            </p:nvSpPr>
            <p:spPr>
              <a:xfrm>
                <a:off x="5286698" y="5415817"/>
                <a:ext cx="4261551" cy="99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pl-PL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0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pl-PL" sz="2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𝟐𝐫</m:t>
                                      </m:r>
                                    </m:num>
                                    <m:den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pl-PL" sz="2000" b="1" baseline="-25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m:rPr>
                                  <m:nor/>
                                </m:rPr>
                                <a:rPr lang="pl-PL" sz="2000" b="1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dr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5D2D33E1-7CF4-46CA-B7CA-278A17F22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698" y="5415817"/>
                <a:ext cx="4261551" cy="9935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rostokąt zaokrąglony 14">
            <a:extLst>
              <a:ext uri="{FF2B5EF4-FFF2-40B4-BE49-F238E27FC236}">
                <a16:creationId xmlns:a16="http://schemas.microsoft.com/office/drawing/2014/main" id="{893C048A-35D4-42C5-91C4-AC1C4B776E28}"/>
              </a:ext>
            </a:extLst>
          </p:cNvPr>
          <p:cNvSpPr/>
          <p:nvPr/>
        </p:nvSpPr>
        <p:spPr>
          <a:xfrm>
            <a:off x="7197434" y="4150729"/>
            <a:ext cx="620886" cy="883450"/>
          </a:xfrm>
          <a:prstGeom prst="round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1681B2E6-6B49-477F-82B7-07A14A12B2AB}"/>
              </a:ext>
            </a:extLst>
          </p:cNvPr>
          <p:cNvSpPr/>
          <p:nvPr/>
        </p:nvSpPr>
        <p:spPr>
          <a:xfrm>
            <a:off x="264743" y="308134"/>
            <a:ext cx="531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(b) Średnia odległość elektronu od jądra: 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04EE5655-A086-41D5-9483-31497A6197DA}"/>
              </a:ext>
            </a:extLst>
          </p:cNvPr>
          <p:cNvSpPr/>
          <p:nvPr/>
        </p:nvSpPr>
        <p:spPr>
          <a:xfrm>
            <a:off x="10751238" y="123825"/>
            <a:ext cx="1231212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5BF5C61-38E7-4017-BE59-36E532F85EDE}"/>
              </a:ext>
            </a:extLst>
          </p:cNvPr>
          <p:cNvSpPr txBox="1"/>
          <p:nvPr/>
        </p:nvSpPr>
        <p:spPr>
          <a:xfrm>
            <a:off x="10824556" y="196765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1s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7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39"/>
    </mc:Choice>
    <mc:Fallback xmlns="">
      <p:transition spd="slow" advTm="194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8" grpId="0"/>
      <p:bldP spid="37" grpId="0" animBg="1"/>
      <p:bldP spid="38" grpId="0" animBg="1"/>
      <p:bldP spid="40" grpId="0" animBg="1"/>
      <p:bldP spid="41" grpId="0"/>
      <p:bldP spid="9" grpId="0" animBg="1"/>
      <p:bldP spid="43" grpId="0" animBg="1"/>
      <p:bldP spid="10" grpId="0"/>
      <p:bldP spid="44" grpId="0"/>
      <p:bldP spid="45" grpId="0"/>
      <p:bldP spid="46" grpId="0"/>
      <p:bldP spid="47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rostokąt 25"/>
              <p:cNvSpPr/>
              <p:nvPr/>
            </p:nvSpPr>
            <p:spPr>
              <a:xfrm>
                <a:off x="847016" y="3305418"/>
                <a:ext cx="3747629" cy="1269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f>
                        <m:fPr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0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l-PL" sz="2400" b="1" i="0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l-PL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i="0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pl-PL" sz="2400" b="1" i="0" dirty="0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i="0" baseline="-25000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  <m:r>
                            <a:rPr lang="pl-PL" sz="2400" b="1" i="0" baseline="80000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pl-PL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l-PL" sz="24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sSubSup>
                            <m:sSubSupPr>
                              <m:ctrlP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bSup>
                        </m:num>
                        <m:den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  <m:sSubSup>
                            <m:sSub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6" name="Prostoką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16" y="3305418"/>
                <a:ext cx="3747629" cy="12692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ole tekstowe 27"/>
              <p:cNvSpPr txBox="1"/>
              <p:nvPr/>
            </p:nvSpPr>
            <p:spPr>
              <a:xfrm>
                <a:off x="4594645" y="3429000"/>
                <a:ext cx="1218795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pl-PL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</a:t>
                </a:r>
                <a:r>
                  <a:rPr lang="pl-PL" sz="32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28" name="pole tekstow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45" y="3429000"/>
                <a:ext cx="1218795" cy="801310"/>
              </a:xfrm>
              <a:prstGeom prst="rect">
                <a:avLst/>
              </a:prstGeom>
              <a:blipFill>
                <a:blip r:embed="rId3"/>
                <a:stretch>
                  <a:fillRect r="-5500" b="-99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ole tekstowe 28"/>
              <p:cNvSpPr txBox="1"/>
              <p:nvPr/>
            </p:nvSpPr>
            <p:spPr>
              <a:xfrm>
                <a:off x="1531499" y="4638683"/>
                <a:ext cx="3221331" cy="11734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l-P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𝐚𝐱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sup>
                          </m:sSup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𝐝𝐱</m:t>
                          </m:r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pl-P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l-PL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𝐧</m:t>
                                  </m:r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den>
                          </m:f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pole tekstow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99" y="4638683"/>
                <a:ext cx="3221331" cy="117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A9523AFE-78A0-4AA3-BFD4-D5FCC0624E85}"/>
                  </a:ext>
                </a:extLst>
              </p:cNvPr>
              <p:cNvSpPr/>
              <p:nvPr/>
            </p:nvSpPr>
            <p:spPr>
              <a:xfrm>
                <a:off x="732072" y="467926"/>
                <a:ext cx="4261551" cy="99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pl-PL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0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pl-PL" sz="20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𝟐𝐫</m:t>
                                      </m:r>
                                    </m:num>
                                    <m:den>
                                      <m:r>
                                        <a:rPr lang="pl-PL" sz="20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pl-PL" sz="2000" b="1" baseline="-25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pl-PL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m:rPr>
                                  <m:nor/>
                                </m:rPr>
                                <a:rPr lang="pl-PL" sz="2000" b="1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3 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dr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34" name="Prostokąt 33">
                <a:extLst>
                  <a:ext uri="{FF2B5EF4-FFF2-40B4-BE49-F238E27FC236}">
                    <a16:creationId xmlns:a16="http://schemas.microsoft.com/office/drawing/2014/main" id="{A9523AFE-78A0-4AA3-BFD4-D5FCC0624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72" y="467926"/>
                <a:ext cx="4261551" cy="993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rostokąt 34">
                <a:extLst>
                  <a:ext uri="{FF2B5EF4-FFF2-40B4-BE49-F238E27FC236}">
                    <a16:creationId xmlns:a16="http://schemas.microsoft.com/office/drawing/2014/main" id="{12693CE9-86DD-4D86-8413-4FA4768E6D20}"/>
                  </a:ext>
                </a:extLst>
              </p:cNvPr>
              <p:cNvSpPr/>
              <p:nvPr/>
            </p:nvSpPr>
            <p:spPr>
              <a:xfrm>
                <a:off x="5313323" y="768950"/>
                <a:ext cx="38129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Całkujemy po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ł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−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pl-PL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5" name="Prostokąt 34">
                <a:extLst>
                  <a:ext uri="{FF2B5EF4-FFF2-40B4-BE49-F238E27FC236}">
                    <a16:creationId xmlns:a16="http://schemas.microsoft.com/office/drawing/2014/main" id="{12693CE9-86DD-4D86-8413-4FA4768E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323" y="768950"/>
                <a:ext cx="3812967" cy="369332"/>
              </a:xfrm>
              <a:prstGeom prst="rect">
                <a:avLst/>
              </a:prstGeom>
              <a:blipFill>
                <a:blip r:embed="rId6"/>
                <a:stretch>
                  <a:fillRect l="-1440" t="-11475" r="-320" b="-213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838264D9-A9F2-4C7B-A3A0-78E8E8A0DBA7}"/>
                  </a:ext>
                </a:extLst>
              </p:cNvPr>
              <p:cNvSpPr/>
              <p:nvPr/>
            </p:nvSpPr>
            <p:spPr>
              <a:xfrm>
                <a:off x="646258" y="1819782"/>
                <a:ext cx="4366580" cy="993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bSup>
                        <m:sSub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l-PL" sz="2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pl-PL" sz="2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pl-PL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𝟐𝐫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0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838264D9-A9F2-4C7B-A3A0-78E8E8A0D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58" y="1819782"/>
                <a:ext cx="4366580" cy="9934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id="{152CC43F-F481-419C-B3C1-64B9CA49BD52}"/>
                  </a:ext>
                </a:extLst>
              </p:cNvPr>
              <p:cNvSpPr/>
              <p:nvPr/>
            </p:nvSpPr>
            <p:spPr>
              <a:xfrm>
                <a:off x="4752830" y="1769370"/>
                <a:ext cx="3033972" cy="993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pl-PL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pl-PL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000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l-PL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0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𝟐𝐫</m:t>
                                  </m:r>
                                </m:num>
                                <m:den>
                                  <m:r>
                                    <a:rPr lang="pl-PL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0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  <m:r>
                            <a:rPr lang="pl-PL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0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pl-PL" sz="20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</m:e>
                      </m:nary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id="{152CC43F-F481-419C-B3C1-64B9CA49B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830" y="1769370"/>
                <a:ext cx="3033972" cy="993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41AC31AA-88BA-4D67-9852-2D8C19E62206}"/>
                  </a:ext>
                </a:extLst>
              </p:cNvPr>
              <p:cNvSpPr/>
              <p:nvPr/>
            </p:nvSpPr>
            <p:spPr>
              <a:xfrm>
                <a:off x="8610600" y="1868647"/>
                <a:ext cx="307603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pl-PL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sup>
                    </m:sSubSup>
                    <m:r>
                      <a:rPr lang="pl-P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pl-P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𝛑</m:t>
                    </m:r>
                  </m:oMath>
                </a14:m>
                <a:r>
                  <a:rPr lang="pl-PL" dirty="0"/>
                  <a:t> +</a:t>
                </a:r>
                <a:r>
                  <a:rPr lang="pl-PL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l-PL" b="1" dirty="0">
                    <a:ea typeface="Cambria Math" panose="02040503050406030204" pitchFamily="18" charset="0"/>
                  </a:rPr>
                  <a:t>=</a:t>
                </a:r>
              </a:p>
              <a:p>
                <a:r>
                  <a:rPr lang="pl-PL" dirty="0"/>
                  <a:t>=-(-1)+1=2 </a:t>
                </a:r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41AC31AA-88BA-4D67-9852-2D8C19E62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868647"/>
                <a:ext cx="3076035" cy="646331"/>
              </a:xfrm>
              <a:prstGeom prst="rect">
                <a:avLst/>
              </a:prstGeom>
              <a:blipFill>
                <a:blip r:embed="rId10"/>
                <a:stretch>
                  <a:fillRect l="-1786" t="-68868" r="-794" b="-632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24D326F5-F42B-4441-AEE4-BE3C902D0753}"/>
                  </a:ext>
                </a:extLst>
              </p:cNvPr>
              <p:cNvSpPr/>
              <p:nvPr/>
            </p:nvSpPr>
            <p:spPr>
              <a:xfrm>
                <a:off x="5639349" y="2798772"/>
                <a:ext cx="16651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Całkujemy po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8" name="Prostokąt 37">
                <a:extLst>
                  <a:ext uri="{FF2B5EF4-FFF2-40B4-BE49-F238E27FC236}">
                    <a16:creationId xmlns:a16="http://schemas.microsoft.com/office/drawing/2014/main" id="{24D326F5-F42B-4441-AEE4-BE3C902D0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349" y="2798772"/>
                <a:ext cx="1665199" cy="369332"/>
              </a:xfrm>
              <a:prstGeom prst="rect">
                <a:avLst/>
              </a:prstGeom>
              <a:blipFill>
                <a:blip r:embed="rId11"/>
                <a:stretch>
                  <a:fillRect l="-2930" t="-11475"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>
            <a:extLst>
              <a:ext uri="{FF2B5EF4-FFF2-40B4-BE49-F238E27FC236}">
                <a16:creationId xmlns:a16="http://schemas.microsoft.com/office/drawing/2014/main" id="{DAEDBC60-EC47-47C6-AAA0-1ED946F78E10}"/>
              </a:ext>
            </a:extLst>
          </p:cNvPr>
          <p:cNvSpPr txBox="1"/>
          <p:nvPr/>
        </p:nvSpPr>
        <p:spPr>
          <a:xfrm>
            <a:off x="2041845" y="6083639"/>
            <a:ext cx="2374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Korzystamy ze wzoru</a:t>
            </a:r>
          </a:p>
          <a:p>
            <a:pPr algn="ctr"/>
            <a:r>
              <a:rPr lang="pl-PL" dirty="0"/>
              <a:t>(na egzaminie podamy)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1AF2664-2AEA-4C51-920B-4432775949E3}"/>
              </a:ext>
            </a:extLst>
          </p:cNvPr>
          <p:cNvSpPr txBox="1"/>
          <p:nvPr/>
        </p:nvSpPr>
        <p:spPr>
          <a:xfrm>
            <a:off x="2560030" y="5714307"/>
            <a:ext cx="126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a=2/a</a:t>
            </a:r>
            <a:r>
              <a:rPr lang="pl-PL" baseline="-25000" dirty="0"/>
              <a:t>0</a:t>
            </a:r>
            <a:r>
              <a:rPr lang="pl-PL" dirty="0"/>
              <a:t>, n=3</a:t>
            </a:r>
          </a:p>
        </p:txBody>
      </p:sp>
      <p:pic>
        <p:nvPicPr>
          <p:cNvPr id="39" name="Obraz 38">
            <a:extLst>
              <a:ext uri="{FF2B5EF4-FFF2-40B4-BE49-F238E27FC236}">
                <a16:creationId xmlns:a16="http://schemas.microsoft.com/office/drawing/2014/main" id="{EC3D2B04-8AC6-463E-925A-2BB63C5292D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9357" t="36208" r="55875" b="32233"/>
          <a:stretch/>
        </p:blipFill>
        <p:spPr>
          <a:xfrm>
            <a:off x="7795341" y="3188952"/>
            <a:ext cx="3459639" cy="2479653"/>
          </a:xfrm>
          <a:prstGeom prst="rect">
            <a:avLst/>
          </a:prstGeom>
        </p:spPr>
      </p:pic>
      <p:sp>
        <p:nvSpPr>
          <p:cNvPr id="40" name="pole tekstowe 39">
            <a:extLst>
              <a:ext uri="{FF2B5EF4-FFF2-40B4-BE49-F238E27FC236}">
                <a16:creationId xmlns:a16="http://schemas.microsoft.com/office/drawing/2014/main" id="{2FA007B9-139B-49CB-87F3-A85757C3B8C7}"/>
              </a:ext>
            </a:extLst>
          </p:cNvPr>
          <p:cNvSpPr txBox="1"/>
          <p:nvPr/>
        </p:nvSpPr>
        <p:spPr>
          <a:xfrm>
            <a:off x="7548354" y="5771193"/>
            <a:ext cx="384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Radialna gęstość prawdopodobieństwa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5F83CC22-00CF-4CEF-B6B7-E1CC62502FD3}"/>
              </a:ext>
            </a:extLst>
          </p:cNvPr>
          <p:cNvCxnSpPr>
            <a:cxnSpLocks/>
          </p:cNvCxnSpPr>
          <p:nvPr/>
        </p:nvCxnSpPr>
        <p:spPr>
          <a:xfrm>
            <a:off x="8864030" y="3246052"/>
            <a:ext cx="0" cy="2238818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rostokąt 43">
            <a:extLst>
              <a:ext uri="{FF2B5EF4-FFF2-40B4-BE49-F238E27FC236}">
                <a16:creationId xmlns:a16="http://schemas.microsoft.com/office/drawing/2014/main" id="{4E121968-C143-4542-A5DC-64CDB6A75C8D}"/>
              </a:ext>
            </a:extLst>
          </p:cNvPr>
          <p:cNvSpPr/>
          <p:nvPr/>
        </p:nvSpPr>
        <p:spPr>
          <a:xfrm>
            <a:off x="9062170" y="6140525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012E8CAF-1B83-4B59-B076-F1C5A819A3FB}"/>
              </a:ext>
            </a:extLst>
          </p:cNvPr>
          <p:cNvSpPr/>
          <p:nvPr/>
        </p:nvSpPr>
        <p:spPr>
          <a:xfrm>
            <a:off x="9207934" y="3293716"/>
            <a:ext cx="1964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Średnia odległość </a:t>
            </a:r>
          </a:p>
          <a:p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elektronu od jądra</a:t>
            </a:r>
            <a:endParaRPr lang="pl-PL" dirty="0"/>
          </a:p>
        </p:txBody>
      </p:sp>
      <p:sp>
        <p:nvSpPr>
          <p:cNvPr id="19" name="Prostokąt zaokrąglony 14">
            <a:extLst>
              <a:ext uri="{FF2B5EF4-FFF2-40B4-BE49-F238E27FC236}">
                <a16:creationId xmlns:a16="http://schemas.microsoft.com/office/drawing/2014/main" id="{C74AAA37-B57F-44B9-AECC-070EBFBAEDA6}"/>
              </a:ext>
            </a:extLst>
          </p:cNvPr>
          <p:cNvSpPr/>
          <p:nvPr/>
        </p:nvSpPr>
        <p:spPr>
          <a:xfrm>
            <a:off x="1939144" y="1948240"/>
            <a:ext cx="1251096" cy="883450"/>
          </a:xfrm>
          <a:prstGeom prst="round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FB25825-A668-4584-99C4-0031E54EC245}"/>
              </a:ext>
            </a:extLst>
          </p:cNvPr>
          <p:cNvSpPr/>
          <p:nvPr/>
        </p:nvSpPr>
        <p:spPr>
          <a:xfrm>
            <a:off x="10751238" y="123825"/>
            <a:ext cx="1231212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EE4611D-69AC-4D88-A302-382F7B673DDB}"/>
              </a:ext>
            </a:extLst>
          </p:cNvPr>
          <p:cNvSpPr txBox="1"/>
          <p:nvPr/>
        </p:nvSpPr>
        <p:spPr>
          <a:xfrm>
            <a:off x="10824556" y="196765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1s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29807FA4-D28C-4E42-BC1D-85B0E4948FE1}"/>
                  </a:ext>
                </a:extLst>
              </p:cNvPr>
              <p:cNvSpPr/>
              <p:nvPr/>
            </p:nvSpPr>
            <p:spPr>
              <a:xfrm>
                <a:off x="11286137" y="5199008"/>
                <a:ext cx="455573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num>
                        <m:den>
                          <m: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  <m:r>
                            <a:rPr lang="pl-PL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29807FA4-D28C-4E42-BC1D-85B0E4948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137" y="5199008"/>
                <a:ext cx="455573" cy="5706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 animBg="1"/>
      <p:bldP spid="35" grpId="0"/>
      <p:bldP spid="36" grpId="0"/>
      <p:bldP spid="37" grpId="0"/>
      <p:bldP spid="8" grpId="0"/>
      <p:bldP spid="38" grpId="0"/>
      <p:bldP spid="9" grpId="0"/>
      <p:bldP spid="10" grpId="0"/>
      <p:bldP spid="40" grpId="0"/>
      <p:bldP spid="44" grpId="0"/>
      <p:bldP spid="46" grpId="0"/>
      <p:bldP spid="19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64092930-B904-40F3-8C6C-492C049E18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6" t="591" b="9202"/>
          <a:stretch/>
        </p:blipFill>
        <p:spPr>
          <a:xfrm>
            <a:off x="2101567" y="3390722"/>
            <a:ext cx="1749617" cy="2466629"/>
          </a:xfrm>
          <a:prstGeom prst="rect">
            <a:avLst/>
          </a:prstGeom>
        </p:spPr>
      </p:pic>
      <p:sp>
        <p:nvSpPr>
          <p:cNvPr id="35" name="Prostokąt 34">
            <a:extLst>
              <a:ext uri="{FF2B5EF4-FFF2-40B4-BE49-F238E27FC236}">
                <a16:creationId xmlns:a16="http://schemas.microsoft.com/office/drawing/2014/main" id="{69422FD9-48BE-48CF-9C66-4D4E8AFE90CB}"/>
              </a:ext>
            </a:extLst>
          </p:cNvPr>
          <p:cNvSpPr/>
          <p:nvPr/>
        </p:nvSpPr>
        <p:spPr>
          <a:xfrm>
            <a:off x="10751238" y="123825"/>
            <a:ext cx="1231212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53C4EC9-2C11-4688-9427-FD94012EA286}"/>
              </a:ext>
            </a:extLst>
          </p:cNvPr>
          <p:cNvSpPr txBox="1"/>
          <p:nvPr/>
        </p:nvSpPr>
        <p:spPr>
          <a:xfrm>
            <a:off x="10824556" y="196765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1s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866B16A-5A3D-468F-BB66-3D38336C5E4B}"/>
              </a:ext>
            </a:extLst>
          </p:cNvPr>
          <p:cNvSpPr txBox="1"/>
          <p:nvPr/>
        </p:nvSpPr>
        <p:spPr>
          <a:xfrm>
            <a:off x="1622318" y="6068435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 czego wynika ten kształt?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C39DA636-F21C-4657-84BD-8E002C4B5E8B}"/>
              </a:ext>
            </a:extLst>
          </p:cNvPr>
          <p:cNvSpPr txBox="1"/>
          <p:nvPr/>
        </p:nvSpPr>
        <p:spPr>
          <a:xfrm>
            <a:off x="278300" y="249450"/>
            <a:ext cx="1116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alibri (Tekst podstawowy)"/>
                <a:ea typeface="Cambria Math" panose="02040503050406030204" pitchFamily="18" charset="0"/>
              </a:rPr>
              <a:t>Zadanie 4. </a:t>
            </a:r>
            <a:r>
              <a:rPr lang="pl-PL" sz="2400" dirty="0">
                <a:latin typeface="Calibri (Tekst podstawowy)"/>
                <a:ea typeface="Cambria Math" panose="02040503050406030204" pitchFamily="18" charset="0"/>
              </a:rPr>
              <a:t>Dla stanów 1s obliczyć kątową gęstość prawdopodobieństwa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CB7FD945-E7A2-4419-9F74-4D1A665212E6}"/>
                  </a:ext>
                </a:extLst>
              </p:cNvPr>
              <p:cNvSpPr txBox="1"/>
              <p:nvPr/>
            </p:nvSpPr>
            <p:spPr>
              <a:xfrm>
                <a:off x="517910" y="1396364"/>
                <a:ext cx="1143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𝛒(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CB7FD945-E7A2-4419-9F74-4D1A66521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10" y="1396364"/>
                <a:ext cx="1143262" cy="461665"/>
              </a:xfrm>
              <a:prstGeom prst="rect">
                <a:avLst/>
              </a:prstGeom>
              <a:blipFill>
                <a:blip r:embed="rId4"/>
                <a:stretch>
                  <a:fillRect l="-8511" t="-10526" r="-7979" b="-289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ole tekstowe 38">
            <a:extLst>
              <a:ext uri="{FF2B5EF4-FFF2-40B4-BE49-F238E27FC236}">
                <a16:creationId xmlns:a16="http://schemas.microsoft.com/office/drawing/2014/main" id="{8E4C2D69-047E-4511-B573-0CCB3905F0A5}"/>
              </a:ext>
            </a:extLst>
          </p:cNvPr>
          <p:cNvSpPr txBox="1"/>
          <p:nvPr/>
        </p:nvSpPr>
        <p:spPr>
          <a:xfrm>
            <a:off x="1705722" y="13983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0E414BA6-E3FF-4AA6-84A9-B0592068C3A6}"/>
                  </a:ext>
                </a:extLst>
              </p:cNvPr>
              <p:cNvSpPr txBox="1"/>
              <p:nvPr/>
            </p:nvSpPr>
            <p:spPr>
              <a:xfrm>
                <a:off x="1975464" y="1091069"/>
                <a:ext cx="2109488" cy="11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  <m:r>
                            <m:rPr>
                              <m:nor/>
                            </m:rPr>
                            <a:rPr lang="pl-PL" sz="2400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100 </m:t>
                          </m:r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0E414BA6-E3FF-4AA6-84A9-B0592068C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464" y="1091069"/>
                <a:ext cx="2109488" cy="1173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2C58703-3EFD-425A-B963-C46CEEBEE78E}"/>
              </a:ext>
            </a:extLst>
          </p:cNvPr>
          <p:cNvSpPr txBox="1"/>
          <p:nvPr/>
        </p:nvSpPr>
        <p:spPr>
          <a:xfrm>
            <a:off x="3947328" y="14293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866812EB-85B0-40E6-ABCE-2C38B2CF0CBA}"/>
                  </a:ext>
                </a:extLst>
              </p:cNvPr>
              <p:cNvSpPr txBox="1"/>
              <p:nvPr/>
            </p:nvSpPr>
            <p:spPr>
              <a:xfrm>
                <a:off x="4330432" y="1000649"/>
                <a:ext cx="6099234" cy="1204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pl-P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l-PL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24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4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pl-PL" sz="24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pl-PL" sz="2400" b="1" baseline="-25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  <m:f>
                            <m:fPr>
                              <m:ctrlPr>
                                <a:rPr lang="pl-P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l-PL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l-PL" sz="24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sz="24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pl-PL" sz="2400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pl-PL" sz="2400" b="1" baseline="-25000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866812EB-85B0-40E6-ABCE-2C38B2CF0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432" y="1000649"/>
                <a:ext cx="6099234" cy="1204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FAF846EA-CCD4-4A14-B7BA-5DA15DAC3FD7}"/>
                  </a:ext>
                </a:extLst>
              </p:cNvPr>
              <p:cNvSpPr txBox="1"/>
              <p:nvPr/>
            </p:nvSpPr>
            <p:spPr>
              <a:xfrm>
                <a:off x="8503225" y="2223772"/>
                <a:ext cx="3221331" cy="11734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l-P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𝐚𝐱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sup>
                          </m:sSup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𝐝𝐱</m:t>
                          </m:r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pl-P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l-PL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𝐧</m:t>
                                  </m:r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den>
                          </m:f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FAF846EA-CCD4-4A14-B7BA-5DA15DAC3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225" y="2223772"/>
                <a:ext cx="3221331" cy="1173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pole tekstowe 44">
            <a:extLst>
              <a:ext uri="{FF2B5EF4-FFF2-40B4-BE49-F238E27FC236}">
                <a16:creationId xmlns:a16="http://schemas.microsoft.com/office/drawing/2014/main" id="{FCE22E57-FE54-4DE6-A404-68CFB694AEF7}"/>
              </a:ext>
            </a:extLst>
          </p:cNvPr>
          <p:cNvSpPr txBox="1"/>
          <p:nvPr/>
        </p:nvSpPr>
        <p:spPr>
          <a:xfrm>
            <a:off x="10352640" y="14293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187D395E-4526-4810-BE47-3BB696829E88}"/>
                  </a:ext>
                </a:extLst>
              </p:cNvPr>
              <p:cNvSpPr txBox="1"/>
              <p:nvPr/>
            </p:nvSpPr>
            <p:spPr>
              <a:xfrm>
                <a:off x="460893" y="2338153"/>
                <a:ext cx="3312510" cy="11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>
                        <m:rPr>
                          <m:nor/>
                        </m:rPr>
                        <a:rPr lang="pl-PL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187D395E-4526-4810-BE47-3BB696829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93" y="2338153"/>
                <a:ext cx="3312510" cy="1173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8A997450-96B2-4AFB-AC6B-51193DC6B79E}"/>
                  </a:ext>
                </a:extLst>
              </p:cNvPr>
              <p:cNvSpPr/>
              <p:nvPr/>
            </p:nvSpPr>
            <p:spPr>
              <a:xfrm>
                <a:off x="3691337" y="2457736"/>
                <a:ext cx="2211439" cy="93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>
                        <m:rPr>
                          <m:nor/>
                        </m:rPr>
                        <a:rPr lang="pl-PL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f>
                        <m:fPr>
                          <m:ctrlP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pl-PL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pl-PL" b="1" i="1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  <m:r>
                            <a:rPr lang="pl-PL" b="1" i="1" baseline="8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pl-P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8A997450-96B2-4AFB-AC6B-51193DC6B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37" y="2457736"/>
                <a:ext cx="2211439" cy="9342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pole tekstowe 50">
                <a:extLst>
                  <a:ext uri="{FF2B5EF4-FFF2-40B4-BE49-F238E27FC236}">
                    <a16:creationId xmlns:a16="http://schemas.microsoft.com/office/drawing/2014/main" id="{FC1C7C42-70E4-4C81-9936-75C2780533C8}"/>
                  </a:ext>
                </a:extLst>
              </p:cNvPr>
              <p:cNvSpPr txBox="1"/>
              <p:nvPr/>
            </p:nvSpPr>
            <p:spPr>
              <a:xfrm>
                <a:off x="5825568" y="2511932"/>
                <a:ext cx="625492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51" name="pole tekstowe 50">
                <a:extLst>
                  <a:ext uri="{FF2B5EF4-FFF2-40B4-BE49-F238E27FC236}">
                    <a16:creationId xmlns:a16="http://schemas.microsoft.com/office/drawing/2014/main" id="{FC1C7C42-70E4-4C81-9936-75C278053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568" y="2511932"/>
                <a:ext cx="625492" cy="7862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pole tekstowe 51">
            <a:extLst>
              <a:ext uri="{FF2B5EF4-FFF2-40B4-BE49-F238E27FC236}">
                <a16:creationId xmlns:a16="http://schemas.microsoft.com/office/drawing/2014/main" id="{759F36C5-5C1B-42AA-B3D5-30B962C6FD74}"/>
              </a:ext>
            </a:extLst>
          </p:cNvPr>
          <p:cNvSpPr txBox="1"/>
          <p:nvPr/>
        </p:nvSpPr>
        <p:spPr>
          <a:xfrm>
            <a:off x="6597385" y="5009973"/>
            <a:ext cx="3627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Niezależna od kątów, nie ma uprzywilejowanego kierunku – symetria kulista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pole tekstowe 52">
                <a:extLst>
                  <a:ext uri="{FF2B5EF4-FFF2-40B4-BE49-F238E27FC236}">
                    <a16:creationId xmlns:a16="http://schemas.microsoft.com/office/drawing/2014/main" id="{73696BDC-53C7-4F32-80FD-2A91607C3DAA}"/>
                  </a:ext>
                </a:extLst>
              </p:cNvPr>
              <p:cNvSpPr txBox="1"/>
              <p:nvPr/>
            </p:nvSpPr>
            <p:spPr>
              <a:xfrm>
                <a:off x="7380049" y="4255482"/>
                <a:ext cx="2388674" cy="615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𝛒(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den>
                    </m:f>
                  </m:oMath>
                </a14:m>
                <a:endParaRPr lang="pl-P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pole tekstowe 52">
                <a:extLst>
                  <a:ext uri="{FF2B5EF4-FFF2-40B4-BE49-F238E27FC236}">
                    <a16:creationId xmlns:a16="http://schemas.microsoft.com/office/drawing/2014/main" id="{73696BDC-53C7-4F32-80FD-2A91607C3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49" y="4255482"/>
                <a:ext cx="2388674" cy="615681"/>
              </a:xfrm>
              <a:prstGeom prst="rect">
                <a:avLst/>
              </a:prstGeom>
              <a:blipFill>
                <a:blip r:embed="rId11"/>
                <a:stretch>
                  <a:fillRect l="-4092" b="-79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712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47"/>
    </mc:Choice>
    <mc:Fallback xmlns="">
      <p:transition spd="slow" advTm="147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4" grpId="0" animBg="1"/>
      <p:bldP spid="45" grpId="0"/>
      <p:bldP spid="46" grpId="0"/>
      <p:bldP spid="47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E6087186-8398-4C31-B3C0-31582ED74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57" t="36208" r="55875" b="32233"/>
          <a:stretch/>
        </p:blipFill>
        <p:spPr>
          <a:xfrm>
            <a:off x="7917717" y="380138"/>
            <a:ext cx="3459639" cy="2479653"/>
          </a:xfrm>
          <a:prstGeom prst="rect">
            <a:avLst/>
          </a:prstGeom>
        </p:spPr>
      </p:pic>
      <p:sp>
        <p:nvSpPr>
          <p:cNvPr id="26" name="Prostokąt 25">
            <a:extLst>
              <a:ext uri="{FF2B5EF4-FFF2-40B4-BE49-F238E27FC236}">
                <a16:creationId xmlns:a16="http://schemas.microsoft.com/office/drawing/2014/main" id="{430CB03D-4266-48AF-B393-6A51D2FB3481}"/>
              </a:ext>
            </a:extLst>
          </p:cNvPr>
          <p:cNvSpPr/>
          <p:nvPr/>
        </p:nvSpPr>
        <p:spPr>
          <a:xfrm>
            <a:off x="7249190" y="289973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64092930-B904-40F3-8C6C-492C049E18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6" t="591" b="9202"/>
          <a:stretch/>
        </p:blipFill>
        <p:spPr>
          <a:xfrm>
            <a:off x="2101567" y="3390722"/>
            <a:ext cx="1749617" cy="2466629"/>
          </a:xfrm>
          <a:prstGeom prst="rect">
            <a:avLst/>
          </a:prstGeom>
        </p:spPr>
      </p:pic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9EE7DAE5-5399-45B1-B0CE-5537EDC507CD}"/>
              </a:ext>
            </a:extLst>
          </p:cNvPr>
          <p:cNvCxnSpPr>
            <a:cxnSpLocks/>
          </p:cNvCxnSpPr>
          <p:nvPr/>
        </p:nvCxnSpPr>
        <p:spPr>
          <a:xfrm>
            <a:off x="4448991" y="5103019"/>
            <a:ext cx="779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38D900A-ADF1-47F6-A433-137DEF107F96}"/>
              </a:ext>
            </a:extLst>
          </p:cNvPr>
          <p:cNvSpPr txBox="1"/>
          <p:nvPr/>
        </p:nvSpPr>
        <p:spPr>
          <a:xfrm>
            <a:off x="4366052" y="4624037"/>
            <a:ext cx="94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przekrój</a:t>
            </a: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A4D6BADE-D2E9-4454-9A9C-22F312D09CE2}"/>
              </a:ext>
            </a:extLst>
          </p:cNvPr>
          <p:cNvSpPr/>
          <p:nvPr/>
        </p:nvSpPr>
        <p:spPr>
          <a:xfrm>
            <a:off x="6423922" y="3491367"/>
            <a:ext cx="2946404" cy="2946400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48548AFA-45EF-4243-ACCD-1EE26E0400D5}"/>
              </a:ext>
            </a:extLst>
          </p:cNvPr>
          <p:cNvSpPr/>
          <p:nvPr/>
        </p:nvSpPr>
        <p:spPr>
          <a:xfrm>
            <a:off x="7212193" y="4297857"/>
            <a:ext cx="1411048" cy="1391024"/>
          </a:xfrm>
          <a:prstGeom prst="ellipse">
            <a:avLst/>
          </a:prstGeom>
          <a:noFill/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229916C9-26EF-4803-8F82-EA5EBB905DA0}"/>
              </a:ext>
            </a:extLst>
          </p:cNvPr>
          <p:cNvCxnSpPr>
            <a:cxnSpLocks/>
            <a:stCxn id="33" idx="6"/>
          </p:cNvCxnSpPr>
          <p:nvPr/>
        </p:nvCxnSpPr>
        <p:spPr>
          <a:xfrm flipH="1">
            <a:off x="7897126" y="4964567"/>
            <a:ext cx="14732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28993E86-8CF8-4BC8-9B84-700EC70677A4}"/>
              </a:ext>
            </a:extLst>
          </p:cNvPr>
          <p:cNvCxnSpPr>
            <a:cxnSpLocks/>
          </p:cNvCxnSpPr>
          <p:nvPr/>
        </p:nvCxnSpPr>
        <p:spPr>
          <a:xfrm>
            <a:off x="7919863" y="2652655"/>
            <a:ext cx="0" cy="227127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530CF75D-7C71-43BF-9B45-C1C490ACE346}"/>
              </a:ext>
            </a:extLst>
          </p:cNvPr>
          <p:cNvCxnSpPr>
            <a:cxnSpLocks/>
            <a:endCxn id="43" idx="6"/>
          </p:cNvCxnSpPr>
          <p:nvPr/>
        </p:nvCxnSpPr>
        <p:spPr>
          <a:xfrm>
            <a:off x="8623240" y="458315"/>
            <a:ext cx="1" cy="4535054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Prostokąt 79">
                <a:extLst>
                  <a:ext uri="{FF2B5EF4-FFF2-40B4-BE49-F238E27FC236}">
                    <a16:creationId xmlns:a16="http://schemas.microsoft.com/office/drawing/2014/main" id="{69914C67-C0C0-4792-9F11-89DD4A6CFBAB}"/>
                  </a:ext>
                </a:extLst>
              </p:cNvPr>
              <p:cNvSpPr/>
              <p:nvPr/>
            </p:nvSpPr>
            <p:spPr>
              <a:xfrm>
                <a:off x="11396065" y="2522183"/>
                <a:ext cx="455573" cy="570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num>
                        <m:den>
                          <m: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  <m:r>
                            <a:rPr lang="pl-PL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Prostokąt 79">
                <a:extLst>
                  <a:ext uri="{FF2B5EF4-FFF2-40B4-BE49-F238E27FC236}">
                    <a16:creationId xmlns:a16="http://schemas.microsoft.com/office/drawing/2014/main" id="{69914C67-C0C0-4792-9F11-89DD4A6CF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065" y="2522183"/>
                <a:ext cx="455573" cy="570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B8DBE929-D0B4-4C52-A739-CD9A4AABF902}"/>
              </a:ext>
            </a:extLst>
          </p:cNvPr>
          <p:cNvCxnSpPr>
            <a:cxnSpLocks/>
          </p:cNvCxnSpPr>
          <p:nvPr/>
        </p:nvCxnSpPr>
        <p:spPr>
          <a:xfrm>
            <a:off x="8954148" y="780248"/>
            <a:ext cx="71642" cy="4184319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6DA20B-A3A9-408F-9564-84DF25D4EBF3}"/>
              </a:ext>
            </a:extLst>
          </p:cNvPr>
          <p:cNvSpPr txBox="1"/>
          <p:nvPr/>
        </p:nvSpPr>
        <p:spPr>
          <a:xfrm>
            <a:off x="2338125" y="284016"/>
            <a:ext cx="2043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atomowy 1s</a:t>
            </a:r>
          </a:p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D2B493FA-47EC-4D50-A30C-6DE0CB3A068E}"/>
                  </a:ext>
                </a:extLst>
              </p:cNvPr>
              <p:cNvSpPr/>
              <p:nvPr/>
            </p:nvSpPr>
            <p:spPr>
              <a:xfrm>
                <a:off x="1988446" y="674754"/>
                <a:ext cx="2734595" cy="6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b>
                    </m:sSub>
                    <m:r>
                      <m:rPr>
                        <m:nor/>
                      </m:rPr>
                      <a:rPr lang="pl-PL" dirty="0"/>
                      <m:t>(</m:t>
                    </m:r>
                    <m:r>
                      <m:rPr>
                        <m:nor/>
                      </m:rPr>
                      <a:rPr lang="pl-PL" i="1" dirty="0"/>
                      <m:t>r</m:t>
                    </m:r>
                    <m:r>
                      <m:rPr>
                        <m:nor/>
                      </m:rPr>
                      <a:rPr lang="pl-PL" dirty="0"/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dirty="0"/>
                      <m:t>)</m:t>
                    </m:r>
                  </m:oMath>
                </a14:m>
                <a:r>
                  <a:rPr lang="pl-PL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D2B493FA-47EC-4D50-A30C-6DE0CB3A0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46" y="674754"/>
                <a:ext cx="2734595" cy="664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6D33463-03E7-4283-B6F4-1F73FC83EF58}"/>
              </a:ext>
            </a:extLst>
          </p:cNvPr>
          <p:cNvSpPr txBox="1"/>
          <p:nvPr/>
        </p:nvSpPr>
        <p:spPr>
          <a:xfrm>
            <a:off x="4048994" y="1508135"/>
            <a:ext cx="340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Radialna gęstość </a:t>
            </a:r>
          </a:p>
          <a:p>
            <a:pPr algn="ctr"/>
            <a:r>
              <a:rPr lang="pl-PL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prawdopodobieństwa dla orbitalu 1s</a:t>
            </a: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91C601EA-F908-4351-B094-7A33C4DC778C}"/>
              </a:ext>
            </a:extLst>
          </p:cNvPr>
          <p:cNvGrpSpPr/>
          <p:nvPr/>
        </p:nvGrpSpPr>
        <p:grpSpPr>
          <a:xfrm>
            <a:off x="4416909" y="2157731"/>
            <a:ext cx="2832281" cy="852541"/>
            <a:chOff x="8082503" y="4818508"/>
            <a:chExt cx="2832281" cy="852541"/>
          </a:xfrm>
        </p:grpSpPr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7370C6AC-0E8E-4EF3-A5FF-DCE70F8B39D6}"/>
                </a:ext>
              </a:extLst>
            </p:cNvPr>
            <p:cNvSpPr/>
            <p:nvPr/>
          </p:nvSpPr>
          <p:spPr>
            <a:xfrm>
              <a:off x="8082503" y="5041071"/>
              <a:ext cx="8451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𝛒(r)=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Prostokąt 31">
                  <a:extLst>
                    <a:ext uri="{FF2B5EF4-FFF2-40B4-BE49-F238E27FC236}">
                      <a16:creationId xmlns:a16="http://schemas.microsoft.com/office/drawing/2014/main" id="{159B9ECB-32D7-496F-8093-59B8BAD045F5}"/>
                    </a:ext>
                  </a:extLst>
                </p:cNvPr>
                <p:cNvSpPr/>
                <p:nvPr/>
              </p:nvSpPr>
              <p:spPr>
                <a:xfrm>
                  <a:off x="8781058" y="4818508"/>
                  <a:ext cx="2133726" cy="8525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pl-PL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l-PL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2000" b="1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000" b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pl-PL" sz="2000" b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𝐚</m:t>
                                    </m:r>
                                    <m:r>
                                      <a:rPr lang="pl-PL" sz="2000" b="1" baseline="-2500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l-PL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sSup>
                          <m:sSupPr>
                            <m:ctrlPr>
                              <a:rPr lang="pl-PL" sz="2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pl-PL" sz="20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0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l-PL" sz="20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𝟐𝐫</m:t>
                                </m:r>
                              </m:num>
                              <m:den>
                                <m:r>
                                  <a:rPr lang="pl-PL" sz="2000" b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pl-PL" sz="2000" b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</m:sup>
                        </m:sSup>
                        <m:r>
                          <a:rPr lang="pl-PL" sz="2000" b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  <m:r>
                          <m:rPr>
                            <m:nor/>
                          </m:rPr>
                          <a:rPr lang="pl-PL" sz="2000" b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2" name="Prostokąt 31">
                  <a:extLst>
                    <a:ext uri="{FF2B5EF4-FFF2-40B4-BE49-F238E27FC236}">
                      <a16:creationId xmlns:a16="http://schemas.microsoft.com/office/drawing/2014/main" id="{159B9ECB-32D7-496F-8093-59B8BAD045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1058" y="4818508"/>
                  <a:ext cx="2133726" cy="8525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0A2BDE2F-5866-408C-81E7-76F4105151D2}"/>
              </a:ext>
            </a:extLst>
          </p:cNvPr>
          <p:cNvCxnSpPr>
            <a:cxnSpLocks/>
          </p:cNvCxnSpPr>
          <p:nvPr/>
        </p:nvCxnSpPr>
        <p:spPr>
          <a:xfrm>
            <a:off x="9308171" y="1442720"/>
            <a:ext cx="64301" cy="3521847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46C49C7-FDF8-4E81-A850-2FFD5BDC1F65}"/>
              </a:ext>
            </a:extLst>
          </p:cNvPr>
          <p:cNvSpPr txBox="1"/>
          <p:nvPr/>
        </p:nvSpPr>
        <p:spPr>
          <a:xfrm>
            <a:off x="8377259" y="124709"/>
            <a:ext cx="57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max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238A335-1C72-49DF-82C0-467BA28EA784}"/>
              </a:ext>
            </a:extLst>
          </p:cNvPr>
          <p:cNvSpPr txBox="1"/>
          <p:nvPr/>
        </p:nvSpPr>
        <p:spPr>
          <a:xfrm>
            <a:off x="8954148" y="555367"/>
            <a:ext cx="38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śr.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1136BBC-0286-4572-9354-BD1A27F9286B}"/>
              </a:ext>
            </a:extLst>
          </p:cNvPr>
          <p:cNvSpPr txBox="1"/>
          <p:nvPr/>
        </p:nvSpPr>
        <p:spPr>
          <a:xfrm>
            <a:off x="9316920" y="120374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odcięcie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69422FD9-48BE-48CF-9C66-4D4E8AFE90CB}"/>
              </a:ext>
            </a:extLst>
          </p:cNvPr>
          <p:cNvSpPr/>
          <p:nvPr/>
        </p:nvSpPr>
        <p:spPr>
          <a:xfrm>
            <a:off x="10751238" y="123825"/>
            <a:ext cx="1231212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53C4EC9-2C11-4688-9427-FD94012EA286}"/>
              </a:ext>
            </a:extLst>
          </p:cNvPr>
          <p:cNvSpPr txBox="1"/>
          <p:nvPr/>
        </p:nvSpPr>
        <p:spPr>
          <a:xfrm>
            <a:off x="10824556" y="196765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1s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15BCE66C-8DA6-4DB4-9ABE-4AD09CA16BFB}"/>
              </a:ext>
            </a:extLst>
          </p:cNvPr>
          <p:cNvSpPr txBox="1"/>
          <p:nvPr/>
        </p:nvSpPr>
        <p:spPr>
          <a:xfrm>
            <a:off x="318568" y="1535908"/>
            <a:ext cx="340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Kątowa gęstość </a:t>
            </a:r>
          </a:p>
          <a:p>
            <a:pPr algn="ctr"/>
            <a:r>
              <a:rPr lang="pl-PL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prawdopodobieństwa dla orbitalu 1s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48E50B56-92A0-415D-A734-6E175DF3108E}"/>
                  </a:ext>
                </a:extLst>
              </p:cNvPr>
              <p:cNvSpPr txBox="1"/>
              <p:nvPr/>
            </p:nvSpPr>
            <p:spPr>
              <a:xfrm>
                <a:off x="1074810" y="2214342"/>
                <a:ext cx="2388674" cy="615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𝛒(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𝛑</m:t>
                        </m:r>
                      </m:den>
                    </m:f>
                  </m:oMath>
                </a14:m>
                <a:endParaRPr lang="pl-P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48E50B56-92A0-415D-A734-6E175DF31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10" y="2214342"/>
                <a:ext cx="2388674" cy="615681"/>
              </a:xfrm>
              <a:prstGeom prst="rect">
                <a:avLst/>
              </a:prstGeom>
              <a:blipFill>
                <a:blip r:embed="rId11"/>
                <a:stretch>
                  <a:fillRect l="-3827" b="-79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958C3DDF-BFDF-46DE-AD76-17EFE39F1702}"/>
              </a:ext>
            </a:extLst>
          </p:cNvPr>
          <p:cNvCxnSpPr/>
          <p:nvPr/>
        </p:nvCxnSpPr>
        <p:spPr>
          <a:xfrm>
            <a:off x="1988446" y="2859791"/>
            <a:ext cx="564254" cy="1312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F709775-A8C6-42AA-A780-DEE3ED671167}"/>
              </a:ext>
            </a:extLst>
          </p:cNvPr>
          <p:cNvSpPr txBox="1"/>
          <p:nvPr/>
        </p:nvSpPr>
        <p:spPr>
          <a:xfrm>
            <a:off x="141247" y="3203643"/>
            <a:ext cx="2110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Niezależna od kątów</a:t>
            </a:r>
          </a:p>
          <a:p>
            <a:pPr algn="r"/>
            <a:r>
              <a:rPr lang="pl-PL" dirty="0"/>
              <a:t>(kształt = sfera)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6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47"/>
    </mc:Choice>
    <mc:Fallback xmlns="">
      <p:transition spd="slow" advTm="147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 animBg="1"/>
      <p:bldP spid="43" grpId="0" animBg="1"/>
      <p:bldP spid="80" grpId="0"/>
      <p:bldP spid="25" grpId="0"/>
      <p:bldP spid="10" grpId="0"/>
      <p:bldP spid="11" grpId="0"/>
      <p:bldP spid="1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2031F0E8-2E3F-454C-A55D-8FAF8B02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0" y="0"/>
            <a:ext cx="8346141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id="{B84A269C-4C4B-4914-AF3B-F5F5F6EA5617}"/>
                  </a:ext>
                </a:extLst>
              </p:cNvPr>
              <p:cNvSpPr/>
              <p:nvPr/>
            </p:nvSpPr>
            <p:spPr>
              <a:xfrm>
                <a:off x="1001960" y="3002437"/>
                <a:ext cx="1057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b>
                    </m:sSub>
                  </m:oMath>
                </a14:m>
                <a:r>
                  <a:rPr lang="pl-PL" dirty="0"/>
                  <a:t> (1s)</a:t>
                </a:r>
              </a:p>
            </p:txBody>
          </p:sp>
        </mc:Choice>
        <mc:Fallback xmlns="">
          <p:sp>
            <p:nvSpPr>
              <p:cNvPr id="33" name="Prostokąt 32">
                <a:extLst>
                  <a:ext uri="{FF2B5EF4-FFF2-40B4-BE49-F238E27FC236}">
                    <a16:creationId xmlns:a16="http://schemas.microsoft.com/office/drawing/2014/main" id="{B84A269C-4C4B-4914-AF3B-F5F5F6EA5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60" y="3002437"/>
                <a:ext cx="1057405" cy="369332"/>
              </a:xfrm>
              <a:prstGeom prst="rect">
                <a:avLst/>
              </a:prstGeom>
              <a:blipFill>
                <a:blip r:embed="rId5"/>
                <a:stretch>
                  <a:fillRect t="-10000" r="-5172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A648ECC5-03B1-4C90-B186-44D98E48E9AE}"/>
                  </a:ext>
                </a:extLst>
              </p:cNvPr>
              <p:cNvSpPr/>
              <p:nvPr/>
            </p:nvSpPr>
            <p:spPr>
              <a:xfrm>
                <a:off x="4002447" y="3376991"/>
                <a:ext cx="1057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b>
                    </m:sSub>
                  </m:oMath>
                </a14:m>
                <a:r>
                  <a:rPr lang="pl-PL" dirty="0"/>
                  <a:t> (2s)</a:t>
                </a:r>
              </a:p>
            </p:txBody>
          </p:sp>
        </mc:Choice>
        <mc:Fallback xmlns="">
          <p:sp>
            <p:nvSpPr>
              <p:cNvPr id="36" name="Prostokąt 35">
                <a:extLst>
                  <a:ext uri="{FF2B5EF4-FFF2-40B4-BE49-F238E27FC236}">
                    <a16:creationId xmlns:a16="http://schemas.microsoft.com/office/drawing/2014/main" id="{A648ECC5-03B1-4C90-B186-44D98E48E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447" y="3376991"/>
                <a:ext cx="1057405" cy="369332"/>
              </a:xfrm>
              <a:prstGeom prst="rect">
                <a:avLst/>
              </a:prstGeom>
              <a:blipFill>
                <a:blip r:embed="rId6"/>
                <a:stretch>
                  <a:fillRect t="-9836" r="-5202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id="{BCF84383-95D2-4120-BC63-8413DDB07EED}"/>
                  </a:ext>
                </a:extLst>
              </p:cNvPr>
              <p:cNvSpPr/>
              <p:nvPr/>
            </p:nvSpPr>
            <p:spPr>
              <a:xfrm>
                <a:off x="7819111" y="4044099"/>
                <a:ext cx="1057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b>
                    </m:sSub>
                  </m:oMath>
                </a14:m>
                <a:r>
                  <a:rPr lang="pl-PL" dirty="0"/>
                  <a:t> (3s)</a:t>
                </a:r>
              </a:p>
            </p:txBody>
          </p:sp>
        </mc:Choice>
        <mc:Fallback xmlns="">
          <p:sp>
            <p:nvSpPr>
              <p:cNvPr id="37" name="Prostokąt 36">
                <a:extLst>
                  <a:ext uri="{FF2B5EF4-FFF2-40B4-BE49-F238E27FC236}">
                    <a16:creationId xmlns:a16="http://schemas.microsoft.com/office/drawing/2014/main" id="{BCF84383-95D2-4120-BC63-8413DDB07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11" y="4044099"/>
                <a:ext cx="1057405" cy="369332"/>
              </a:xfrm>
              <a:prstGeom prst="rect">
                <a:avLst/>
              </a:prstGeom>
              <a:blipFill>
                <a:blip r:embed="rId7"/>
                <a:stretch>
                  <a:fillRect t="-8197" r="-5202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ole tekstowe 39">
            <a:extLst>
              <a:ext uri="{FF2B5EF4-FFF2-40B4-BE49-F238E27FC236}">
                <a16:creationId xmlns:a16="http://schemas.microsoft.com/office/drawing/2014/main" id="{DC7074DE-431A-4282-B72C-ACFAB8D58AA0}"/>
              </a:ext>
            </a:extLst>
          </p:cNvPr>
          <p:cNvSpPr txBox="1"/>
          <p:nvPr/>
        </p:nvSpPr>
        <p:spPr>
          <a:xfrm>
            <a:off x="8898303" y="683737"/>
            <a:ext cx="301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Gęstość prawdopodobieństwa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88877185-67D8-48D2-9B96-1F61C423BE21}"/>
                  </a:ext>
                </a:extLst>
              </p:cNvPr>
              <p:cNvSpPr/>
              <p:nvPr/>
            </p:nvSpPr>
            <p:spPr>
              <a:xfrm>
                <a:off x="9944680" y="1053069"/>
                <a:ext cx="743217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b>
                    </m:sSub>
                  </m:oMath>
                </a14:m>
                <a:r>
                  <a:rPr lang="pl-PL" baseline="30000" dirty="0"/>
                  <a:t>2</a:t>
                </a:r>
              </a:p>
            </p:txBody>
          </p:sp>
        </mc:Choice>
        <mc:Fallback xmlns="">
          <p:sp>
            <p:nvSpPr>
              <p:cNvPr id="41" name="Prostokąt 40">
                <a:extLst>
                  <a:ext uri="{FF2B5EF4-FFF2-40B4-BE49-F238E27FC236}">
                    <a16:creationId xmlns:a16="http://schemas.microsoft.com/office/drawing/2014/main" id="{88877185-67D8-48D2-9B96-1F61C423B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680" y="1053069"/>
                <a:ext cx="743217" cy="362984"/>
              </a:xfrm>
              <a:prstGeom prst="rect">
                <a:avLst/>
              </a:prstGeom>
              <a:blipFill>
                <a:blip r:embed="rId8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2E8B483B-373D-4A36-BF35-7D8EF065A1EE}"/>
              </a:ext>
            </a:extLst>
          </p:cNvPr>
          <p:cNvSpPr txBox="1"/>
          <p:nvPr/>
        </p:nvSpPr>
        <p:spPr>
          <a:xfrm>
            <a:off x="8876516" y="5343328"/>
            <a:ext cx="3312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radialna gęstość </a:t>
            </a:r>
          </a:p>
          <a:p>
            <a:r>
              <a:rPr lang="pl-PL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prawdopodobieństwa (zależna od r)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A50F400-7AC3-40BC-9F55-8EA51F64E029}"/>
              </a:ext>
            </a:extLst>
          </p:cNvPr>
          <p:cNvSpPr txBox="1"/>
          <p:nvPr/>
        </p:nvSpPr>
        <p:spPr>
          <a:xfrm>
            <a:off x="10169551" y="5928103"/>
            <a:ext cx="726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0321C93-C4DA-4A36-B8D7-71CD4C2229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6674" t="21573" r="5469" b="24162"/>
          <a:stretch/>
        </p:blipFill>
        <p:spPr>
          <a:xfrm>
            <a:off x="9520396" y="2338028"/>
            <a:ext cx="2177150" cy="2067481"/>
          </a:xfrm>
          <a:prstGeom prst="rect">
            <a:avLst/>
          </a:prstGeom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F3A9CABB-F2F4-44BA-AB71-C4972728336A}"/>
              </a:ext>
            </a:extLst>
          </p:cNvPr>
          <p:cNvCxnSpPr>
            <a:cxnSpLocks/>
          </p:cNvCxnSpPr>
          <p:nvPr/>
        </p:nvCxnSpPr>
        <p:spPr>
          <a:xfrm flipH="1">
            <a:off x="3315488" y="3561657"/>
            <a:ext cx="7092651" cy="2858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C8B933C4-7F64-48CA-AB4D-786BEB565A64}"/>
                  </a:ext>
                </a:extLst>
              </p:cNvPr>
              <p:cNvSpPr/>
              <p:nvPr/>
            </p:nvSpPr>
            <p:spPr>
              <a:xfrm>
                <a:off x="10984272" y="2153362"/>
                <a:ext cx="1057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b>
                    </m:sSub>
                  </m:oMath>
                </a14:m>
                <a:r>
                  <a:rPr lang="pl-PL" dirty="0"/>
                  <a:t> (2s)</a:t>
                </a:r>
              </a:p>
            </p:txBody>
          </p:sp>
        </mc:Choice>
        <mc:Fallback xmlns=""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C8B933C4-7F64-48CA-AB4D-786BEB565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72" y="2153362"/>
                <a:ext cx="1057405" cy="369332"/>
              </a:xfrm>
              <a:prstGeom prst="rect">
                <a:avLst/>
              </a:prstGeom>
              <a:blipFill>
                <a:blip r:embed="rId10"/>
                <a:stretch>
                  <a:fillRect t="-8197" r="-5202" b="-245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rostokąt 16">
            <a:extLst>
              <a:ext uri="{FF2B5EF4-FFF2-40B4-BE49-F238E27FC236}">
                <a16:creationId xmlns:a16="http://schemas.microsoft.com/office/drawing/2014/main" id="{16B02CBD-0BDC-4130-A7A9-0456DF4CFC0A}"/>
              </a:ext>
            </a:extLst>
          </p:cNvPr>
          <p:cNvSpPr/>
          <p:nvPr/>
        </p:nvSpPr>
        <p:spPr>
          <a:xfrm>
            <a:off x="10020300" y="123825"/>
            <a:ext cx="1962150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B67AA81-A11A-4885-990D-7F3621D70303}"/>
              </a:ext>
            </a:extLst>
          </p:cNvPr>
          <p:cNvSpPr txBox="1"/>
          <p:nvPr/>
        </p:nvSpPr>
        <p:spPr>
          <a:xfrm>
            <a:off x="10081700" y="204731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Orbitale 1s, 2s, 3s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770F3DAB-F62D-4790-B479-3E08706C8343}"/>
              </a:ext>
            </a:extLst>
          </p:cNvPr>
          <p:cNvCxnSpPr>
            <a:cxnSpLocks/>
          </p:cNvCxnSpPr>
          <p:nvPr/>
        </p:nvCxnSpPr>
        <p:spPr>
          <a:xfrm>
            <a:off x="3228975" y="2819400"/>
            <a:ext cx="86513" cy="360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9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01"/>
    </mc:Choice>
    <mc:Fallback xmlns="">
      <p:transition spd="slow" advTm="176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16B02CBD-0BDC-4130-A7A9-0456DF4CFC0A}"/>
              </a:ext>
            </a:extLst>
          </p:cNvPr>
          <p:cNvSpPr/>
          <p:nvPr/>
        </p:nvSpPr>
        <p:spPr>
          <a:xfrm>
            <a:off x="10020300" y="123825"/>
            <a:ext cx="1962150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B67AA81-A11A-4885-990D-7F3621D70303}"/>
              </a:ext>
            </a:extLst>
          </p:cNvPr>
          <p:cNvSpPr txBox="1"/>
          <p:nvPr/>
        </p:nvSpPr>
        <p:spPr>
          <a:xfrm>
            <a:off x="10081700" y="204731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Orbitale 1s, 2s, 3s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4C7F12B4-5AAC-4B96-8D7D-CEB3F847B4A3}"/>
              </a:ext>
            </a:extLst>
          </p:cNvPr>
          <p:cNvGrpSpPr/>
          <p:nvPr/>
        </p:nvGrpSpPr>
        <p:grpSpPr>
          <a:xfrm>
            <a:off x="2076773" y="349739"/>
            <a:ext cx="7415939" cy="6158522"/>
            <a:chOff x="2076773" y="349739"/>
            <a:chExt cx="7415939" cy="6158522"/>
          </a:xfrm>
        </p:grpSpPr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5356544C-1C58-4C41-8909-649A1D0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580" y="349739"/>
              <a:ext cx="7384132" cy="6158522"/>
            </a:xfrm>
            <a:prstGeom prst="rect">
              <a:avLst/>
            </a:prstGeom>
          </p:spPr>
        </p:pic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B679152C-E898-44C8-A901-F8200438DF08}"/>
                </a:ext>
              </a:extLst>
            </p:cNvPr>
            <p:cNvSpPr/>
            <p:nvPr/>
          </p:nvSpPr>
          <p:spPr>
            <a:xfrm>
              <a:off x="2076773" y="2557220"/>
              <a:ext cx="5703376" cy="3487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98DB7A4E-71CD-4854-BA2B-137F4191C966}"/>
                </a:ext>
              </a:extLst>
            </p:cNvPr>
            <p:cNvSpPr/>
            <p:nvPr/>
          </p:nvSpPr>
          <p:spPr>
            <a:xfrm>
              <a:off x="3019587" y="6159549"/>
              <a:ext cx="5703376" cy="3487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7983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01"/>
    </mc:Choice>
    <mc:Fallback xmlns="">
      <p:transition spd="slow" advTm="1768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2124A2F-4CCA-4521-BEED-702661B82DCE}"/>
              </a:ext>
            </a:extLst>
          </p:cNvPr>
          <p:cNvSpPr txBox="1"/>
          <p:nvPr/>
        </p:nvSpPr>
        <p:spPr>
          <a:xfrm>
            <a:off x="4996962" y="414779"/>
            <a:ext cx="1945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Atom wodoru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E1A69114-9C34-4A76-B099-17E0DB1E9713}"/>
                  </a:ext>
                </a:extLst>
              </p:cNvPr>
              <p:cNvSpPr txBox="1"/>
              <p:nvPr/>
            </p:nvSpPr>
            <p:spPr>
              <a:xfrm>
                <a:off x="4029591" y="1131686"/>
                <a:ext cx="3920513" cy="379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dirty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acc>
                      <m:r>
                        <m:rPr>
                          <m:nor/>
                        </m:rPr>
                        <a:rPr lang="el-GR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sz="2400" b="1" dirty="0"/>
                        <m:t>(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r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sz="2400" b="1" dirty="0"/>
                        <m:t>)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 = 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E</m:t>
                      </m:r>
                      <m:r>
                        <m:rPr>
                          <m:nor/>
                        </m:rPr>
                        <a:rPr lang="el-GR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sz="2400" b="1" dirty="0"/>
                        <m:t>(</m:t>
                      </m:r>
                      <m:r>
                        <m:rPr>
                          <m:nor/>
                        </m:rPr>
                        <a:rPr lang="pl-PL" sz="2400" b="1" dirty="0"/>
                        <m:t>r</m:t>
                      </m:r>
                      <m:r>
                        <m:rPr>
                          <m:nor/>
                        </m:rPr>
                        <a:rPr lang="pl-PL" sz="2400" b="1" dirty="0"/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sz="2400" b="1" dirty="0"/>
                        <m:t>)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E1A69114-9C34-4A76-B099-17E0DB1E9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91" y="1131686"/>
                <a:ext cx="3920513" cy="379206"/>
              </a:xfrm>
              <a:prstGeom prst="rect">
                <a:avLst/>
              </a:prstGeom>
              <a:blipFill>
                <a:blip r:embed="rId5"/>
                <a:stretch>
                  <a:fillRect t="-19355" b="-29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a 27">
            <a:extLst>
              <a:ext uri="{FF2B5EF4-FFF2-40B4-BE49-F238E27FC236}">
                <a16:creationId xmlns:a16="http://schemas.microsoft.com/office/drawing/2014/main" id="{2948F190-DFD9-4261-A42E-89B2BA995C24}"/>
              </a:ext>
            </a:extLst>
          </p:cNvPr>
          <p:cNvGrpSpPr/>
          <p:nvPr/>
        </p:nvGrpSpPr>
        <p:grpSpPr>
          <a:xfrm>
            <a:off x="10334077" y="414779"/>
            <a:ext cx="972640" cy="961707"/>
            <a:chOff x="10304894" y="1908284"/>
            <a:chExt cx="972640" cy="961707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5457582B-6B95-463D-B41A-B5A783C43D34}"/>
                </a:ext>
              </a:extLst>
            </p:cNvPr>
            <p:cNvSpPr/>
            <p:nvPr/>
          </p:nvSpPr>
          <p:spPr>
            <a:xfrm flipH="1" flipV="1">
              <a:off x="10546238" y="2554193"/>
              <a:ext cx="315798" cy="31579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C0348AB0-11DC-420B-BF51-E6628B70C7BB}"/>
                </a:ext>
              </a:extLst>
            </p:cNvPr>
            <p:cNvSpPr txBox="1"/>
            <p:nvPr/>
          </p:nvSpPr>
          <p:spPr>
            <a:xfrm>
              <a:off x="10862036" y="24929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+e</a:t>
              </a:r>
            </a:p>
          </p:txBody>
        </p:sp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117467BC-8390-46B4-91A1-5C1B61FCD937}"/>
                </a:ext>
              </a:extLst>
            </p:cNvPr>
            <p:cNvSpPr txBox="1"/>
            <p:nvPr/>
          </p:nvSpPr>
          <p:spPr>
            <a:xfrm>
              <a:off x="10514990" y="1908284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-e</a:t>
              </a: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D0911B1F-AC76-420A-8A69-DD0A1B9DD499}"/>
                </a:ext>
              </a:extLst>
            </p:cNvPr>
            <p:cNvSpPr/>
            <p:nvPr/>
          </p:nvSpPr>
          <p:spPr>
            <a:xfrm>
              <a:off x="10417339" y="2092950"/>
              <a:ext cx="113122" cy="1131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E7135898-E1B0-4D52-B483-6BA4258C983D}"/>
                </a:ext>
              </a:extLst>
            </p:cNvPr>
            <p:cNvCxnSpPr>
              <a:cxnSpLocks/>
              <a:stCxn id="20" idx="5"/>
            </p:cNvCxnSpPr>
            <p:nvPr/>
          </p:nvCxnSpPr>
          <p:spPr>
            <a:xfrm>
              <a:off x="10513895" y="2189506"/>
              <a:ext cx="194954" cy="52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E4E4392C-AB7C-4B55-95D1-C63D49D5F8C5}"/>
                </a:ext>
              </a:extLst>
            </p:cNvPr>
            <p:cNvSpPr txBox="1"/>
            <p:nvPr/>
          </p:nvSpPr>
          <p:spPr>
            <a:xfrm>
              <a:off x="10304894" y="2231239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e tekstowe 24">
                <a:extLst>
                  <a:ext uri="{FF2B5EF4-FFF2-40B4-BE49-F238E27FC236}">
                    <a16:creationId xmlns:a16="http://schemas.microsoft.com/office/drawing/2014/main" id="{C6A91E91-F96F-4849-AA80-250C1CA67183}"/>
                  </a:ext>
                </a:extLst>
              </p:cNvPr>
              <p:cNvSpPr txBox="1"/>
              <p:nvPr/>
            </p:nvSpPr>
            <p:spPr>
              <a:xfrm>
                <a:off x="1642033" y="1769036"/>
                <a:ext cx="6999352" cy="939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acc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l-PL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acc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pl-PL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</m:acc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ħ</m:t>
                              </m:r>
                            </m:e>
                            <m:sup>
                              <m: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  <m:sup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𝒅𝒚</m:t>
                                  </m:r>
                                </m:e>
                                <m:sup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pl-PL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𝒅𝒛</m:t>
                                  </m:r>
                                </m:e>
                                <m:sup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pl-PL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l-PL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5" name="pole tekstowe 24">
                <a:extLst>
                  <a:ext uri="{FF2B5EF4-FFF2-40B4-BE49-F238E27FC236}">
                    <a16:creationId xmlns:a16="http://schemas.microsoft.com/office/drawing/2014/main" id="{C6A91E91-F96F-4849-AA80-250C1CA67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033" y="1769036"/>
                <a:ext cx="6999352" cy="939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495C0CB-B39E-4E33-997A-14295B514645}"/>
              </a:ext>
            </a:extLst>
          </p:cNvPr>
          <p:cNvSpPr txBox="1"/>
          <p:nvPr/>
        </p:nvSpPr>
        <p:spPr>
          <a:xfrm>
            <a:off x="889093" y="2853658"/>
            <a:ext cx="420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Energia potencjalna pomiędzy 2 ładunkami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617F5574-6BB6-43E6-A903-6901655FE151}"/>
                  </a:ext>
                </a:extLst>
              </p:cNvPr>
              <p:cNvSpPr txBox="1"/>
              <p:nvPr/>
            </p:nvSpPr>
            <p:spPr>
              <a:xfrm>
                <a:off x="5098450" y="2808453"/>
                <a:ext cx="1110882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/>
                  <a:t>V =</a:t>
                </a:r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pl-P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l-PL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l-PL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l-PL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l-P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pl-PL" dirty="0"/>
                  <a:t> </a:t>
                </a:r>
              </a:p>
            </p:txBody>
          </p:sp>
        </mc:Choice>
        <mc:Fallback xmlns=""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617F5574-6BB6-43E6-A903-6901655FE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50" y="2808453"/>
                <a:ext cx="1110882" cy="459741"/>
              </a:xfrm>
              <a:prstGeom prst="rect">
                <a:avLst/>
              </a:prstGeom>
              <a:blipFill>
                <a:blip r:embed="rId7"/>
                <a:stretch>
                  <a:fillRect l="-4372" b="-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E4949C7-6839-48F9-834E-33A70D1EA604}"/>
              </a:ext>
            </a:extLst>
          </p:cNvPr>
          <p:cNvSpPr txBox="1"/>
          <p:nvPr/>
        </p:nvSpPr>
        <p:spPr>
          <a:xfrm>
            <a:off x="168911" y="2042198"/>
            <a:ext cx="14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Hamiltonian: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57B899E5-4570-410A-974B-3F8BBF9163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25425" y="3492668"/>
            <a:ext cx="4032568" cy="547277"/>
          </a:xfrm>
          <a:prstGeom prst="rect">
            <a:avLst/>
          </a:prstGeom>
        </p:spPr>
      </p:pic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0A000880-F542-45B3-A145-2255CE9BA7E7}"/>
              </a:ext>
            </a:extLst>
          </p:cNvPr>
          <p:cNvCxnSpPr>
            <a:cxnSpLocks/>
          </p:cNvCxnSpPr>
          <p:nvPr/>
        </p:nvCxnSpPr>
        <p:spPr>
          <a:xfrm>
            <a:off x="6945459" y="2808453"/>
            <a:ext cx="0" cy="54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D2AF592B-74EC-4B42-893D-A580DEFED902}"/>
              </a:ext>
            </a:extLst>
          </p:cNvPr>
          <p:cNvSpPr txBox="1"/>
          <p:nvPr/>
        </p:nvSpPr>
        <p:spPr>
          <a:xfrm>
            <a:off x="7050292" y="2691687"/>
            <a:ext cx="1262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Do </a:t>
            </a:r>
            <a:r>
              <a:rPr lang="pl-PL" dirty="0" err="1">
                <a:solidFill>
                  <a:schemeClr val="accent1"/>
                </a:solidFill>
              </a:rPr>
              <a:t>wsp</a:t>
            </a:r>
            <a:r>
              <a:rPr lang="pl-PL" dirty="0">
                <a:solidFill>
                  <a:schemeClr val="accent1"/>
                </a:solidFill>
              </a:rPr>
              <a:t>. </a:t>
            </a:r>
          </a:p>
          <a:p>
            <a:r>
              <a:rPr lang="pl-PL" dirty="0">
                <a:solidFill>
                  <a:schemeClr val="accent1"/>
                </a:solidFill>
              </a:rPr>
              <a:t>sferycznych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127793D1-A4E2-4163-A339-8C7BDBCE52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50" y="2974546"/>
            <a:ext cx="3260575" cy="3016032"/>
          </a:xfrm>
          <a:prstGeom prst="rect">
            <a:avLst/>
          </a:prstGeom>
        </p:spPr>
      </p:pic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6FB8F95-41F1-4439-B240-79EA73C4D7F9}"/>
              </a:ext>
            </a:extLst>
          </p:cNvPr>
          <p:cNvSpPr txBox="1"/>
          <p:nvPr/>
        </p:nvSpPr>
        <p:spPr>
          <a:xfrm>
            <a:off x="1687741" y="4482562"/>
            <a:ext cx="363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Jak całkować w układzie sferycznym?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pole tekstowe 52">
                <a:extLst>
                  <a:ext uri="{FF2B5EF4-FFF2-40B4-BE49-F238E27FC236}">
                    <a16:creationId xmlns:a16="http://schemas.microsoft.com/office/drawing/2014/main" id="{052A6949-85FB-4842-A0D4-7421DB9BC370}"/>
                  </a:ext>
                </a:extLst>
              </p:cNvPr>
              <p:cNvSpPr txBox="1"/>
              <p:nvPr/>
            </p:nvSpPr>
            <p:spPr>
              <a:xfrm>
                <a:off x="1595264" y="5219325"/>
                <a:ext cx="4989275" cy="875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ctrlPr>
                                <a:rPr lang="pl-PL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pl-PL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l-PL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el-GR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400" b="1" dirty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400" b="1" dirty="0"/>
                                    <m:t>r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400" b="1" dirty="0"/>
                                    <m:t>,</m:t>
                                  </m:r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m:rPr>
                                      <m:nor/>
                                    </m:rPr>
                                    <a:rPr lang="pl-PL" sz="2400" b="1" dirty="0"/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pl-PL" sz="2400" b="1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2400" b="1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pl-PL" sz="2400" b="1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pl-PL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pl-PL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nary>
                              <m: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𝑑𝑟𝑑</m:t>
                              </m:r>
                              <m:r>
                                <a:rPr lang="pl-PL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pl-P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pl-PL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53" name="pole tekstowe 52">
                <a:extLst>
                  <a:ext uri="{FF2B5EF4-FFF2-40B4-BE49-F238E27FC236}">
                    <a16:creationId xmlns:a16="http://schemas.microsoft.com/office/drawing/2014/main" id="{052A6949-85FB-4842-A0D4-7421DB9B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264" y="5219325"/>
                <a:ext cx="4989275" cy="8750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B783293A-4FFC-423A-B8AA-BF8C8E63F409}"/>
                  </a:ext>
                </a:extLst>
              </p:cNvPr>
              <p:cNvSpPr/>
              <p:nvPr/>
            </p:nvSpPr>
            <p:spPr>
              <a:xfrm>
                <a:off x="7133021" y="3482446"/>
                <a:ext cx="919995" cy="567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b>
                          <m:sSubPr>
                            <m:ctrlP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e>
                          <m:sub>
                            <m: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pl-PL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B783293A-4FFC-423A-B8AA-BF8C8E63F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021" y="3482446"/>
                <a:ext cx="919995" cy="567720"/>
              </a:xfrm>
              <a:prstGeom prst="rect">
                <a:avLst/>
              </a:prstGeom>
              <a:blipFill>
                <a:blip r:embed="rId12"/>
                <a:stretch>
                  <a:fillRect l="-5298" b="-10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056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24"/>
    </mc:Choice>
    <mc:Fallback xmlns="">
      <p:transition spd="slow" advTm="252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3" grpId="0"/>
      <p:bldP spid="47" grpId="0"/>
      <p:bldP spid="5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2CA3996E-C1A5-4D19-82FA-3103D86AA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79" t="44034" r="28133" b="26463"/>
          <a:stretch/>
        </p:blipFill>
        <p:spPr>
          <a:xfrm>
            <a:off x="2051436" y="2649537"/>
            <a:ext cx="2353507" cy="3688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A5624005-2AF3-48B4-9908-6A89D4B79D6B}"/>
                  </a:ext>
                </a:extLst>
              </p:cNvPr>
              <p:cNvSpPr/>
              <p:nvPr/>
            </p:nvSpPr>
            <p:spPr>
              <a:xfrm>
                <a:off x="4697611" y="4271863"/>
                <a:ext cx="11776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pl-PL" dirty="0"/>
                  <a:t> (2p</a:t>
                </a:r>
                <a:r>
                  <a:rPr lang="pl-PL" baseline="-25000" dirty="0"/>
                  <a:t>z</a:t>
                </a:r>
                <a:r>
                  <a:rPr lang="pl-PL" dirty="0"/>
                  <a:t>)</a:t>
                </a:r>
              </a:p>
            </p:txBody>
          </p:sp>
        </mc:Choice>
        <mc:Fallback xmlns="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A5624005-2AF3-48B4-9908-6A89D4B79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611" y="4271863"/>
                <a:ext cx="1177695" cy="369332"/>
              </a:xfrm>
              <a:prstGeom prst="rect">
                <a:avLst/>
              </a:prstGeom>
              <a:blipFill>
                <a:blip r:embed="rId3"/>
                <a:stretch>
                  <a:fillRect t="-10000" r="-1554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pole tekstowe 39">
            <a:extLst>
              <a:ext uri="{FF2B5EF4-FFF2-40B4-BE49-F238E27FC236}">
                <a16:creationId xmlns:a16="http://schemas.microsoft.com/office/drawing/2014/main" id="{4B115E9B-FF53-4567-B7AF-899C9DB421CC}"/>
              </a:ext>
            </a:extLst>
          </p:cNvPr>
          <p:cNvSpPr txBox="1"/>
          <p:nvPr/>
        </p:nvSpPr>
        <p:spPr>
          <a:xfrm>
            <a:off x="7901187" y="6366916"/>
            <a:ext cx="391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Radialna gęstość prawdopodobieństwa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A2C4EEEC-5EBD-45B9-A1CB-F40480BCFAD6}"/>
              </a:ext>
            </a:extLst>
          </p:cNvPr>
          <p:cNvSpPr txBox="1"/>
          <p:nvPr/>
        </p:nvSpPr>
        <p:spPr>
          <a:xfrm>
            <a:off x="1076383" y="2706416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n</a:t>
            </a:r>
            <a:r>
              <a:rPr lang="pl-PL" dirty="0"/>
              <a:t>=2</a:t>
            </a:r>
          </a:p>
          <a:p>
            <a:r>
              <a:rPr lang="pl-PL" i="1" dirty="0"/>
              <a:t>l</a:t>
            </a:r>
            <a:r>
              <a:rPr lang="pl-PL" dirty="0"/>
              <a:t>=1</a:t>
            </a:r>
          </a:p>
          <a:p>
            <a:r>
              <a:rPr lang="pl-PL" i="1" dirty="0"/>
              <a:t>m</a:t>
            </a:r>
            <a:r>
              <a:rPr lang="pl-PL" dirty="0"/>
              <a:t>=-1,0,1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AFDEF86E-6801-4F73-BF6B-97D66A2D18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2" b="12242"/>
          <a:stretch/>
        </p:blipFill>
        <p:spPr>
          <a:xfrm>
            <a:off x="8262716" y="453962"/>
            <a:ext cx="3256811" cy="246943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8E33521-71A3-44FC-8D53-2990B5E261AF}"/>
              </a:ext>
            </a:extLst>
          </p:cNvPr>
          <p:cNvSpPr txBox="1"/>
          <p:nvPr/>
        </p:nvSpPr>
        <p:spPr>
          <a:xfrm>
            <a:off x="940437" y="359805"/>
            <a:ext cx="123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Orbitale 2</a:t>
            </a:r>
            <a:r>
              <a:rPr lang="pl-PL" i="1" dirty="0"/>
              <a:t>p</a:t>
            </a:r>
            <a:endParaRPr lang="pl-PL" baseline="-25000" dirty="0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46D44611-A971-445E-955E-8229070C9880}"/>
              </a:ext>
            </a:extLst>
          </p:cNvPr>
          <p:cNvSpPr/>
          <p:nvPr/>
        </p:nvSpPr>
        <p:spPr>
          <a:xfrm>
            <a:off x="1043239" y="2029190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𝚿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210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1446326C-C2D2-461E-BE7A-3B7A7C965325}"/>
              </a:ext>
            </a:extLst>
          </p:cNvPr>
          <p:cNvSpPr txBox="1"/>
          <p:nvPr/>
        </p:nvSpPr>
        <p:spPr>
          <a:xfrm>
            <a:off x="1819414" y="202919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F6319383-77F4-4187-83A4-33795BBC4A4D}"/>
                  </a:ext>
                </a:extLst>
              </p:cNvPr>
              <p:cNvSpPr txBox="1"/>
              <p:nvPr/>
            </p:nvSpPr>
            <p:spPr>
              <a:xfrm>
                <a:off x="2157999" y="1759885"/>
                <a:ext cx="4662302" cy="826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pl-PL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  <m:r>
                          <a:rPr lang="pl-PL" sz="3200" b="1" i="0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l-PL" sz="32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32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𝟐𝐚</m:t>
                            </m:r>
                            <m:r>
                              <a:rPr lang="pl-PL" sz="3200" b="1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cos </a:t>
                </a:r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3200" b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4" name="pole tekstowe 43">
                <a:extLst>
                  <a:ext uri="{FF2B5EF4-FFF2-40B4-BE49-F238E27FC236}">
                    <a16:creationId xmlns:a16="http://schemas.microsoft.com/office/drawing/2014/main" id="{F6319383-77F4-4187-83A4-33795BBC4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999" y="1759885"/>
                <a:ext cx="4662302" cy="826252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>
            <a:extLst>
              <a:ext uri="{FF2B5EF4-FFF2-40B4-BE49-F238E27FC236}">
                <a16:creationId xmlns:a16="http://schemas.microsoft.com/office/drawing/2014/main" id="{A8BF02F4-C700-409E-8415-2AC550A3B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08" y="3567450"/>
            <a:ext cx="2838450" cy="2838450"/>
          </a:xfrm>
          <a:prstGeom prst="rect">
            <a:avLst/>
          </a:prstGeom>
        </p:spPr>
      </p:pic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D6344D9-EA1F-4AAD-947A-12DC201CF0B5}"/>
              </a:ext>
            </a:extLst>
          </p:cNvPr>
          <p:cNvCxnSpPr>
            <a:cxnSpLocks/>
          </p:cNvCxnSpPr>
          <p:nvPr/>
        </p:nvCxnSpPr>
        <p:spPr>
          <a:xfrm flipV="1">
            <a:off x="9199489" y="1847474"/>
            <a:ext cx="834512" cy="1806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ostokąt 44">
            <a:extLst>
              <a:ext uri="{FF2B5EF4-FFF2-40B4-BE49-F238E27FC236}">
                <a16:creationId xmlns:a16="http://schemas.microsoft.com/office/drawing/2014/main" id="{4FAE99A0-1DD8-4871-9186-B47D74FC9710}"/>
              </a:ext>
            </a:extLst>
          </p:cNvPr>
          <p:cNvSpPr/>
          <p:nvPr/>
        </p:nvSpPr>
        <p:spPr>
          <a:xfrm>
            <a:off x="10515600" y="123825"/>
            <a:ext cx="1466850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175D89AF-7311-48B3-9A3C-D25C65D047B5}"/>
              </a:ext>
            </a:extLst>
          </p:cNvPr>
          <p:cNvSpPr txBox="1"/>
          <p:nvPr/>
        </p:nvSpPr>
        <p:spPr>
          <a:xfrm>
            <a:off x="10633252" y="175139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Orbitale 2p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DCC3EA6A-7D97-44BC-BC3C-0687E44392F8}"/>
              </a:ext>
            </a:extLst>
          </p:cNvPr>
          <p:cNvSpPr txBox="1"/>
          <p:nvPr/>
        </p:nvSpPr>
        <p:spPr>
          <a:xfrm>
            <a:off x="2432091" y="123825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n</a:t>
            </a:r>
            <a:r>
              <a:rPr lang="pl-PL" dirty="0"/>
              <a:t>=2</a:t>
            </a:r>
          </a:p>
          <a:p>
            <a:r>
              <a:rPr lang="pl-PL" i="1" dirty="0"/>
              <a:t>l</a:t>
            </a:r>
            <a:r>
              <a:rPr lang="pl-PL" dirty="0"/>
              <a:t>=1</a:t>
            </a:r>
          </a:p>
          <a:p>
            <a:r>
              <a:rPr lang="pl-PL" i="1" dirty="0"/>
              <a:t>m</a:t>
            </a:r>
            <a:r>
              <a:rPr lang="pl-PL" dirty="0"/>
              <a:t>=0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825B1202-CBD4-4ED5-B384-73CA49A2981A}"/>
              </a:ext>
            </a:extLst>
          </p:cNvPr>
          <p:cNvSpPr txBox="1"/>
          <p:nvPr/>
        </p:nvSpPr>
        <p:spPr>
          <a:xfrm>
            <a:off x="999599" y="1602979"/>
            <a:ext cx="1175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2</a:t>
            </a:r>
            <a:r>
              <a:rPr lang="pl-PL" i="1" dirty="0"/>
              <a:t>p</a:t>
            </a:r>
            <a:r>
              <a:rPr lang="pl-PL" i="1" baseline="-25000" dirty="0"/>
              <a:t>z</a:t>
            </a:r>
            <a:endParaRPr lang="pl-PL" baseline="-25000" dirty="0"/>
          </a:p>
        </p:txBody>
      </p:sp>
    </p:spTree>
    <p:extLst>
      <p:ext uri="{BB962C8B-B14F-4D97-AF65-F5344CB8AC3E}">
        <p14:creationId xmlns:p14="http://schemas.microsoft.com/office/powerpoint/2010/main" val="7146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07"/>
    </mc:Choice>
    <mc:Fallback xmlns="">
      <p:transition spd="slow" advTm="159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2" grpId="0"/>
      <p:bldP spid="34" grpId="0"/>
      <p:bldP spid="37" grpId="0"/>
      <p:bldP spid="44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92470" y="1756853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𝚿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210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68645" y="1756853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1607230" y="1487548"/>
                <a:ext cx="4662302" cy="826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pl-PL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  <m:r>
                          <a:rPr lang="pl-PL" sz="3200" b="1" i="0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l-PL" sz="32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32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𝟐𝐚</m:t>
                            </m:r>
                            <m:r>
                              <a:rPr lang="pl-PL" sz="3200" b="1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cos </a:t>
                </a:r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3200" b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30" y="1487548"/>
                <a:ext cx="4662302" cy="826252"/>
              </a:xfrm>
              <a:prstGeom prst="rect">
                <a:avLst/>
              </a:prstGeom>
              <a:blipFill>
                <a:blip r:embed="rId2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268711" y="3099330"/>
                <a:ext cx="1143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𝛒(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1" y="3099330"/>
                <a:ext cx="1143262" cy="461665"/>
              </a:xfrm>
              <a:prstGeom prst="rect">
                <a:avLst/>
              </a:prstGeom>
              <a:blipFill>
                <a:blip r:embed="rId3"/>
                <a:stretch>
                  <a:fillRect l="-7979" t="-10526" r="-851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1321015" y="30993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1431975" y="2714571"/>
                <a:ext cx="2064604" cy="11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  <m:r>
                            <m:rPr>
                              <m:nor/>
                            </m:rPr>
                            <a:rPr lang="pl-PL" sz="2400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210</m:t>
                          </m:r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75" y="2714571"/>
                <a:ext cx="2064604" cy="1173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/>
              <p:cNvSpPr txBox="1"/>
              <p:nvPr/>
            </p:nvSpPr>
            <p:spPr>
              <a:xfrm>
                <a:off x="3224190" y="2734301"/>
                <a:ext cx="9098966" cy="11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l-PL" sz="24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pl-P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pl-PL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pl-PL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l-PL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4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f>
                            <m:fPr>
                              <m:ctrlPr>
                                <a:rPr lang="pl-P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pl-PL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pl-PL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pl-PL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𝛑</m:t>
                                  </m:r>
                                </m:e>
                              </m:rad>
                            </m:den>
                          </m:f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pl-PL" sz="2400" b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pl-PL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  <m: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num>
                                <m:den>
                                  <m:r>
                                    <a:rPr lang="pl-PL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𝟐𝐚</m:t>
                                  </m:r>
                                  <m:r>
                                    <a:rPr lang="pl-PL" sz="2400" b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2" name="pole tekstow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190" y="2734301"/>
                <a:ext cx="9098966" cy="1173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/>
              <p:cNvSpPr txBox="1"/>
              <p:nvPr/>
            </p:nvSpPr>
            <p:spPr>
              <a:xfrm>
                <a:off x="374136" y="4170318"/>
                <a:ext cx="3939284" cy="11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  <m: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  <m:r>
                            <a:rPr lang="pl-PL" sz="2400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pl-PL" sz="2400" b="1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pl-PL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pl-PL" sz="2400" b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l-PL" sz="24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i="0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pl-PL" sz="2400" b="1" i="0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  <m:r>
                                <a:rPr lang="pl-PL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pl-PL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l-PL" sz="24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</m:num>
                                <m:den>
                                  <m:r>
                                    <a:rPr lang="pl-PL" sz="24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pl-PL" sz="2400" b="1" i="0" baseline="-25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nor/>
                            </m:rPr>
                            <a:rPr lang="pl-PL" sz="2400" b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pl-PL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36" y="4170318"/>
                <a:ext cx="3939284" cy="1173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3356270" y="5370452"/>
                <a:ext cx="3221331" cy="11734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l-P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𝐚𝐱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</m:sup>
                          </m:sSup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𝐝𝐱</m:t>
                          </m:r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pl-P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  <m:r>
                                <a:rPr lang="pl-PL" sz="24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l-PL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</m:e>
                                <m:sup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𝐧</m:t>
                                  </m:r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l-PL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den>
                          </m:f>
                          <m:r>
                            <a:rPr lang="pl-PL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270" y="5370452"/>
                <a:ext cx="3221331" cy="1173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/>
              <p:cNvSpPr txBox="1"/>
              <p:nvPr/>
            </p:nvSpPr>
            <p:spPr>
              <a:xfrm>
                <a:off x="4253083" y="4250853"/>
                <a:ext cx="2854308" cy="1147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  <m: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𝐚</m:t>
                          </m:r>
                          <m:r>
                            <a:rPr lang="pl-PL" sz="2400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pl-PL" sz="2400" b="1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m:rPr>
                          <m:nor/>
                        </m:rPr>
                        <a:rPr lang="pl-PL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pl-PL" sz="2400" b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f>
                        <m:fPr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pl-PL" sz="2400" b="1" i="1" dirty="0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l-PL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sz="24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sz="2400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pl-PL" sz="2400" b="1" i="1" baseline="-25000" dirty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  <m:r>
                            <a:rPr lang="pl-PL" sz="2400" b="1" i="1" baseline="80000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83" y="4250853"/>
                <a:ext cx="2854308" cy="11471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ole tekstowe 20"/>
          <p:cNvSpPr txBox="1"/>
          <p:nvPr/>
        </p:nvSpPr>
        <p:spPr>
          <a:xfrm>
            <a:off x="7324724" y="44584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 tekstowe 21"/>
              <p:cNvSpPr txBox="1"/>
              <p:nvPr/>
            </p:nvSpPr>
            <p:spPr>
              <a:xfrm>
                <a:off x="7663278" y="4296198"/>
                <a:ext cx="1408783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>
                        <m:rPr>
                          <m:nor/>
                        </m:rPr>
                        <a:rPr lang="pl-PL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pl-PL" sz="2400" b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2" name="pole tekstow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278" y="4296198"/>
                <a:ext cx="1408783" cy="7862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ole tekstowe 1">
            <a:extLst>
              <a:ext uri="{FF2B5EF4-FFF2-40B4-BE49-F238E27FC236}">
                <a16:creationId xmlns:a16="http://schemas.microsoft.com/office/drawing/2014/main" id="{0B407C92-27B7-48CA-9DE9-ECA8727487D1}"/>
              </a:ext>
            </a:extLst>
          </p:cNvPr>
          <p:cNvSpPr txBox="1"/>
          <p:nvPr/>
        </p:nvSpPr>
        <p:spPr>
          <a:xfrm>
            <a:off x="3089811" y="3806871"/>
            <a:ext cx="721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Wyłączamy wszystkie stałe czynniki przed całkę, łączymy te same wyrażenia</a:t>
            </a:r>
          </a:p>
        </p:txBody>
      </p:sp>
      <p:sp>
        <p:nvSpPr>
          <p:cNvPr id="23" name="Prostokąt zaokrąglony 14">
            <a:extLst>
              <a:ext uri="{FF2B5EF4-FFF2-40B4-BE49-F238E27FC236}">
                <a16:creationId xmlns:a16="http://schemas.microsoft.com/office/drawing/2014/main" id="{151CBF35-79FA-4027-8BCE-39F037225967}"/>
              </a:ext>
            </a:extLst>
          </p:cNvPr>
          <p:cNvSpPr/>
          <p:nvPr/>
        </p:nvSpPr>
        <p:spPr>
          <a:xfrm>
            <a:off x="3946506" y="3051129"/>
            <a:ext cx="409854" cy="635747"/>
          </a:xfrm>
          <a:prstGeom prst="round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zaokrąglony 14">
            <a:extLst>
              <a:ext uri="{FF2B5EF4-FFF2-40B4-BE49-F238E27FC236}">
                <a16:creationId xmlns:a16="http://schemas.microsoft.com/office/drawing/2014/main" id="{7B84D09A-D23E-490A-9B0E-24E17012B799}"/>
              </a:ext>
            </a:extLst>
          </p:cNvPr>
          <p:cNvSpPr/>
          <p:nvPr/>
        </p:nvSpPr>
        <p:spPr>
          <a:xfrm>
            <a:off x="6064605" y="2937215"/>
            <a:ext cx="409854" cy="369332"/>
          </a:xfrm>
          <a:prstGeom prst="round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zaokrąglony 14">
            <a:extLst>
              <a:ext uri="{FF2B5EF4-FFF2-40B4-BE49-F238E27FC236}">
                <a16:creationId xmlns:a16="http://schemas.microsoft.com/office/drawing/2014/main" id="{EE650094-C533-49A0-8B3F-44F026CB0047}"/>
              </a:ext>
            </a:extLst>
          </p:cNvPr>
          <p:cNvSpPr/>
          <p:nvPr/>
        </p:nvSpPr>
        <p:spPr>
          <a:xfrm>
            <a:off x="6403910" y="2925248"/>
            <a:ext cx="920813" cy="719336"/>
          </a:xfrm>
          <a:prstGeom prst="round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zaokrąglony 14">
            <a:extLst>
              <a:ext uri="{FF2B5EF4-FFF2-40B4-BE49-F238E27FC236}">
                <a16:creationId xmlns:a16="http://schemas.microsoft.com/office/drawing/2014/main" id="{B03FB0B5-B71A-4608-B5BC-7E4662906959}"/>
              </a:ext>
            </a:extLst>
          </p:cNvPr>
          <p:cNvSpPr/>
          <p:nvPr/>
        </p:nvSpPr>
        <p:spPr>
          <a:xfrm>
            <a:off x="10173594" y="2976767"/>
            <a:ext cx="920813" cy="719336"/>
          </a:xfrm>
          <a:prstGeom prst="round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zaokrąglony 14">
            <a:extLst>
              <a:ext uri="{FF2B5EF4-FFF2-40B4-BE49-F238E27FC236}">
                <a16:creationId xmlns:a16="http://schemas.microsoft.com/office/drawing/2014/main" id="{E0F2CAAA-725C-4F26-9C23-8CCC456D58B2}"/>
              </a:ext>
            </a:extLst>
          </p:cNvPr>
          <p:cNvSpPr/>
          <p:nvPr/>
        </p:nvSpPr>
        <p:spPr>
          <a:xfrm>
            <a:off x="9773939" y="2946156"/>
            <a:ext cx="409854" cy="369332"/>
          </a:xfrm>
          <a:prstGeom prst="roundRect">
            <a:avLst/>
          </a:prstGeom>
          <a:solidFill>
            <a:schemeClr val="accent4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6F4E405-2332-4D0D-84AE-3E75F2737633}"/>
              </a:ext>
            </a:extLst>
          </p:cNvPr>
          <p:cNvSpPr txBox="1"/>
          <p:nvPr/>
        </p:nvSpPr>
        <p:spPr>
          <a:xfrm>
            <a:off x="278300" y="249450"/>
            <a:ext cx="1116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alibri (Tekst podstawowy)"/>
                <a:ea typeface="Cambria Math" panose="02040503050406030204" pitchFamily="18" charset="0"/>
              </a:rPr>
              <a:t>Zadanie 4. </a:t>
            </a:r>
            <a:r>
              <a:rPr lang="pl-PL" sz="2400" dirty="0">
                <a:latin typeface="Calibri (Tekst podstawowy)"/>
                <a:ea typeface="Cambria Math" panose="02040503050406030204" pitchFamily="18" charset="0"/>
              </a:rPr>
              <a:t>Dla orbitalu 2p</a:t>
            </a:r>
            <a:r>
              <a:rPr lang="pl-PL" sz="2400" baseline="-25000" dirty="0">
                <a:latin typeface="Calibri (Tekst podstawowy)"/>
                <a:ea typeface="Cambria Math" panose="02040503050406030204" pitchFamily="18" charset="0"/>
              </a:rPr>
              <a:t>z</a:t>
            </a:r>
            <a:r>
              <a:rPr lang="pl-PL" sz="2400" dirty="0">
                <a:latin typeface="Calibri (Tekst podstawowy)"/>
                <a:ea typeface="Cambria Math" panose="02040503050406030204" pitchFamily="18" charset="0"/>
              </a:rPr>
              <a:t> obliczyć kątową gęstość prawdopodobieństwa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CA4B9AE4-CFA4-494C-89CE-8C487AD9D240}"/>
              </a:ext>
            </a:extLst>
          </p:cNvPr>
          <p:cNvSpPr/>
          <p:nvPr/>
        </p:nvSpPr>
        <p:spPr>
          <a:xfrm>
            <a:off x="10515600" y="123825"/>
            <a:ext cx="1466850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256A198-2865-420C-B33C-EDBEE728639D}"/>
              </a:ext>
            </a:extLst>
          </p:cNvPr>
          <p:cNvSpPr txBox="1"/>
          <p:nvPr/>
        </p:nvSpPr>
        <p:spPr>
          <a:xfrm>
            <a:off x="10633252" y="175139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Orbitale 2p</a:t>
            </a:r>
          </a:p>
        </p:txBody>
      </p:sp>
    </p:spTree>
    <p:extLst>
      <p:ext uri="{BB962C8B-B14F-4D97-AF65-F5344CB8AC3E}">
        <p14:creationId xmlns:p14="http://schemas.microsoft.com/office/powerpoint/2010/main" val="33287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9" grpId="0" animBg="1"/>
      <p:bldP spid="20" grpId="0"/>
      <p:bldP spid="21" grpId="0"/>
      <p:bldP spid="22" grpId="0"/>
      <p:bldP spid="2" grpId="0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92470" y="1756853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𝚿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210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68645" y="1756853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1607230" y="1487548"/>
                <a:ext cx="4662302" cy="826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pl-PL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  <m:r>
                          <a:rPr lang="pl-PL" sz="3200" b="1" i="0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l-PL" sz="32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32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𝟐𝐚</m:t>
                            </m:r>
                            <m:r>
                              <a:rPr lang="pl-PL" sz="3200" b="1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cos </a:t>
                </a:r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3200" b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30" y="1487548"/>
                <a:ext cx="4662302" cy="826252"/>
              </a:xfrm>
              <a:prstGeom prst="rect">
                <a:avLst/>
              </a:prstGeom>
              <a:blipFill>
                <a:blip r:embed="rId2"/>
                <a:stretch>
                  <a:fillRect b="-6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268711" y="3099330"/>
                <a:ext cx="1143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𝛒(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pl-P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1" y="3099330"/>
                <a:ext cx="1143262" cy="461665"/>
              </a:xfrm>
              <a:prstGeom prst="rect">
                <a:avLst/>
              </a:prstGeom>
              <a:blipFill>
                <a:blip r:embed="rId3"/>
                <a:stretch>
                  <a:fillRect l="-7979" t="-10526" r="-851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1321015" y="30993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 tekstowe 21"/>
              <p:cNvSpPr txBox="1"/>
              <p:nvPr/>
            </p:nvSpPr>
            <p:spPr>
              <a:xfrm>
                <a:off x="1759885" y="2926729"/>
                <a:ext cx="1408783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pl-P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𝛑</m:t>
                          </m:r>
                        </m:den>
                      </m:f>
                      <m:r>
                        <m:rPr>
                          <m:nor/>
                        </m:rPr>
                        <a:rPr lang="pl-PL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pl-PL" sz="2400" b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2" name="pole tekstow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885" y="2926729"/>
                <a:ext cx="1408783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Obraz 25">
            <a:extLst>
              <a:ext uri="{FF2B5EF4-FFF2-40B4-BE49-F238E27FC236}">
                <a16:creationId xmlns:a16="http://schemas.microsoft.com/office/drawing/2014/main" id="{23AE273E-AF3F-4688-A4AF-79DBCC8E02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70" t="44034" r="28133" b="26463"/>
          <a:stretch/>
        </p:blipFill>
        <p:spPr>
          <a:xfrm>
            <a:off x="8904947" y="2871017"/>
            <a:ext cx="2946950" cy="3792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5665688B-EAC2-453A-8F2A-7FE86CBB7837}"/>
                  </a:ext>
                </a:extLst>
              </p:cNvPr>
              <p:cNvSpPr txBox="1"/>
              <p:nvPr/>
            </p:nvSpPr>
            <p:spPr>
              <a:xfrm>
                <a:off x="3873329" y="2552140"/>
                <a:ext cx="22655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/>
                  <a:t>Kiedy to jest równe 0?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dirty="0"/>
                  <a:t> = 90</a:t>
                </a:r>
                <a:r>
                  <a:rPr lang="pl-PL" baseline="30000" dirty="0"/>
                  <a:t>o</a:t>
                </a:r>
                <a:r>
                  <a:rPr lang="pl-PL" dirty="0"/>
                  <a:t>, każde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5665688B-EAC2-453A-8F2A-7FE86CBB7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329" y="2552140"/>
                <a:ext cx="2265557" cy="646331"/>
              </a:xfrm>
              <a:prstGeom prst="rect">
                <a:avLst/>
              </a:prstGeom>
              <a:blipFill>
                <a:blip r:embed="rId6"/>
                <a:stretch>
                  <a:fillRect l="-1882" t="-5660" r="-1882" b="-141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9354F9CE-7044-4DD1-9D73-C9146DAD6064}"/>
                  </a:ext>
                </a:extLst>
              </p:cNvPr>
              <p:cNvSpPr txBox="1"/>
              <p:nvPr/>
            </p:nvSpPr>
            <p:spPr>
              <a:xfrm>
                <a:off x="3565719" y="3486401"/>
                <a:ext cx="30878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/>
                  <a:t>Które wartości najwyższe?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dirty="0"/>
                  <a:t> = 1, czyli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dirty="0"/>
                  <a:t> = 0</a:t>
                </a:r>
                <a:r>
                  <a:rPr lang="pl-PL" baseline="30000" dirty="0"/>
                  <a:t>o</a:t>
                </a:r>
                <a:r>
                  <a:rPr lang="pl-PL" dirty="0"/>
                  <a:t> lub 180</a:t>
                </a:r>
                <a:r>
                  <a:rPr lang="pl-PL" baseline="30000" dirty="0"/>
                  <a:t>o</a:t>
                </a:r>
                <a:endParaRPr lang="en-GB" baseline="300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9354F9CE-7044-4DD1-9D73-C9146DAD6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719" y="3486401"/>
                <a:ext cx="3087897" cy="646331"/>
              </a:xfrm>
              <a:prstGeom prst="rect">
                <a:avLst/>
              </a:prstGeom>
              <a:blipFill>
                <a:blip r:embed="rId7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6F4E405-2332-4D0D-84AE-3E75F2737633}"/>
              </a:ext>
            </a:extLst>
          </p:cNvPr>
          <p:cNvSpPr txBox="1"/>
          <p:nvPr/>
        </p:nvSpPr>
        <p:spPr>
          <a:xfrm>
            <a:off x="278300" y="249450"/>
            <a:ext cx="1116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alibri (Tekst podstawowy)"/>
                <a:ea typeface="Cambria Math" panose="02040503050406030204" pitchFamily="18" charset="0"/>
              </a:rPr>
              <a:t>Zadanie 4. </a:t>
            </a:r>
            <a:r>
              <a:rPr lang="pl-PL" sz="2400" dirty="0">
                <a:latin typeface="Calibri (Tekst podstawowy)"/>
                <a:ea typeface="Cambria Math" panose="02040503050406030204" pitchFamily="18" charset="0"/>
              </a:rPr>
              <a:t>Dla orbitalu 2p</a:t>
            </a:r>
            <a:r>
              <a:rPr lang="pl-PL" sz="2400" baseline="-25000" dirty="0">
                <a:latin typeface="Calibri (Tekst podstawowy)"/>
                <a:ea typeface="Cambria Math" panose="02040503050406030204" pitchFamily="18" charset="0"/>
              </a:rPr>
              <a:t>z</a:t>
            </a:r>
            <a:r>
              <a:rPr lang="pl-PL" sz="2400" dirty="0">
                <a:latin typeface="Calibri (Tekst podstawowy)"/>
                <a:ea typeface="Cambria Math" panose="02040503050406030204" pitchFamily="18" charset="0"/>
              </a:rPr>
              <a:t> obliczyć kątową gęstość prawdopodobieństwa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29FF3282-F2F7-406E-A2CF-A1F963D99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13" y="199030"/>
            <a:ext cx="2785984" cy="2577035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A99C40D0-4D2D-41F2-9C2D-FF17652EAE5A}"/>
              </a:ext>
            </a:extLst>
          </p:cNvPr>
          <p:cNvSpPr txBox="1"/>
          <p:nvPr/>
        </p:nvSpPr>
        <p:spPr>
          <a:xfrm>
            <a:off x="892883" y="4963785"/>
            <a:ext cx="227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Radialna gęstość </a:t>
            </a:r>
          </a:p>
          <a:p>
            <a:r>
              <a:rPr lang="pl-PL" b="1" dirty="0"/>
              <a:t>prawdopodobieństwa</a:t>
            </a: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BB8E7BD3-6EF5-492C-BB3E-1F4BD3EF85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52168" b="12242"/>
          <a:stretch/>
        </p:blipFill>
        <p:spPr>
          <a:xfrm rot="16200000">
            <a:off x="6572635" y="3701249"/>
            <a:ext cx="2987565" cy="24694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BB26185-81D1-46BB-BE9E-80EA814A23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3" t="69995" r="19641" b="5854"/>
          <a:stretch/>
        </p:blipFill>
        <p:spPr>
          <a:xfrm>
            <a:off x="3483266" y="4625929"/>
            <a:ext cx="2531279" cy="2059109"/>
          </a:xfrm>
          <a:prstGeom prst="rect">
            <a:avLst/>
          </a:prstGeom>
        </p:spPr>
      </p:pic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DEA5BF25-1809-443C-A217-E7900CDFB212}"/>
              </a:ext>
            </a:extLst>
          </p:cNvPr>
          <p:cNvCxnSpPr/>
          <p:nvPr/>
        </p:nvCxnSpPr>
        <p:spPr>
          <a:xfrm flipV="1">
            <a:off x="4162097" y="5108028"/>
            <a:ext cx="3988675" cy="268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7613456-DE6E-4C48-9DEE-E4681318C09F}"/>
              </a:ext>
            </a:extLst>
          </p:cNvPr>
          <p:cNvSpPr txBox="1"/>
          <p:nvPr/>
        </p:nvSpPr>
        <p:spPr>
          <a:xfrm>
            <a:off x="4261797" y="4117799"/>
            <a:ext cx="150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(wzdłuż osi z!)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C49B07AF-6A30-4AB8-BD90-4EF6E494B01A}"/>
              </a:ext>
            </a:extLst>
          </p:cNvPr>
          <p:cNvSpPr txBox="1"/>
          <p:nvPr/>
        </p:nvSpPr>
        <p:spPr>
          <a:xfrm>
            <a:off x="4208354" y="3164520"/>
            <a:ext cx="165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(płaszczyzna </a:t>
            </a:r>
            <a:r>
              <a:rPr lang="pl-PL" dirty="0" err="1"/>
              <a:t>xy</a:t>
            </a:r>
            <a:r>
              <a:rPr lang="pl-PL" dirty="0"/>
              <a:t>)</a:t>
            </a:r>
          </a:p>
        </p:txBody>
      </p: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B3E654FF-6CB0-40E3-A4CE-47067A776B4A}"/>
              </a:ext>
            </a:extLst>
          </p:cNvPr>
          <p:cNvCxnSpPr>
            <a:cxnSpLocks/>
          </p:cNvCxnSpPr>
          <p:nvPr/>
        </p:nvCxnSpPr>
        <p:spPr>
          <a:xfrm flipV="1">
            <a:off x="6078979" y="2177053"/>
            <a:ext cx="4335932" cy="833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37F1CF47-BB11-4AF5-835C-336B709E8F8D}"/>
              </a:ext>
            </a:extLst>
          </p:cNvPr>
          <p:cNvCxnSpPr>
            <a:cxnSpLocks/>
          </p:cNvCxnSpPr>
          <p:nvPr/>
        </p:nvCxnSpPr>
        <p:spPr>
          <a:xfrm>
            <a:off x="6090676" y="3020371"/>
            <a:ext cx="3773400" cy="1601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5FEBACBC-CB30-4C54-B2AD-675833A90937}"/>
              </a:ext>
            </a:extLst>
          </p:cNvPr>
          <p:cNvCxnSpPr>
            <a:cxnSpLocks/>
          </p:cNvCxnSpPr>
          <p:nvPr/>
        </p:nvCxnSpPr>
        <p:spPr>
          <a:xfrm>
            <a:off x="6090676" y="3023244"/>
            <a:ext cx="1259018" cy="228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738CBFC6-7389-48F0-8FFC-740B36BDEC0C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653616" y="3762725"/>
            <a:ext cx="3869867" cy="4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DEFE05EF-109B-41EF-BDB8-96891E843BB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653616" y="1523895"/>
            <a:ext cx="3377211" cy="2285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3793E914-562C-436A-B344-AD750ACCE4FA}"/>
              </a:ext>
            </a:extLst>
          </p:cNvPr>
          <p:cNvSpPr txBox="1"/>
          <p:nvPr/>
        </p:nvSpPr>
        <p:spPr>
          <a:xfrm>
            <a:off x="9479219" y="6168858"/>
            <a:ext cx="227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Kątowa gęstość </a:t>
            </a:r>
          </a:p>
          <a:p>
            <a:pPr algn="ctr"/>
            <a:r>
              <a:rPr lang="pl-PL" b="1" dirty="0"/>
              <a:t>prawdopodobieństwa</a:t>
            </a:r>
          </a:p>
        </p:txBody>
      </p:sp>
    </p:spTree>
    <p:extLst>
      <p:ext uri="{BB962C8B-B14F-4D97-AF65-F5344CB8AC3E}">
        <p14:creationId xmlns:p14="http://schemas.microsoft.com/office/powerpoint/2010/main" val="130056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id="{866DCCB2-6490-455C-AE73-F84993A99824}"/>
                  </a:ext>
                </a:extLst>
              </p:cNvPr>
              <p:cNvSpPr/>
              <p:nvPr/>
            </p:nvSpPr>
            <p:spPr>
              <a:xfrm>
                <a:off x="3713722" y="462062"/>
                <a:ext cx="11842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𝟐𝟏𝟏</m:t>
                        </m:r>
                      </m:sub>
                    </m:sSub>
                  </m:oMath>
                </a14:m>
                <a:r>
                  <a:rPr lang="pl-PL" dirty="0"/>
                  <a:t> (2p</a:t>
                </a:r>
                <a:r>
                  <a:rPr lang="pl-PL" baseline="-25000" dirty="0"/>
                  <a:t>x</a:t>
                </a:r>
                <a:r>
                  <a:rPr lang="pl-PL" dirty="0"/>
                  <a:t>)</a:t>
                </a:r>
              </a:p>
            </p:txBody>
          </p:sp>
        </mc:Choice>
        <mc:Fallback xmlns=""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id="{866DCCB2-6490-455C-AE73-F84993A99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722" y="462062"/>
                <a:ext cx="1184235" cy="369332"/>
              </a:xfrm>
              <a:prstGeom prst="rect">
                <a:avLst/>
              </a:prstGeom>
              <a:blipFill>
                <a:blip r:embed="rId2"/>
                <a:stretch>
                  <a:fillRect t="-10000" r="-2062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91E2C40D-F130-4105-8DA2-E63CE514E629}"/>
                  </a:ext>
                </a:extLst>
              </p:cNvPr>
              <p:cNvSpPr/>
              <p:nvPr/>
            </p:nvSpPr>
            <p:spPr>
              <a:xfrm>
                <a:off x="5755498" y="462062"/>
                <a:ext cx="1314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l-PL" dirty="0"/>
                  <a:t> (2p</a:t>
                </a:r>
                <a:r>
                  <a:rPr lang="pl-PL" baseline="-25000" dirty="0"/>
                  <a:t>y</a:t>
                </a:r>
                <a:r>
                  <a:rPr lang="pl-PL" dirty="0"/>
                  <a:t>)</a:t>
                </a:r>
              </a:p>
            </p:txBody>
          </p:sp>
        </mc:Choice>
        <mc:Fallback xmlns=""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91E2C40D-F130-4105-8DA2-E63CE514E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498" y="462062"/>
                <a:ext cx="1314334" cy="369332"/>
              </a:xfrm>
              <a:prstGeom prst="rect">
                <a:avLst/>
              </a:prstGeom>
              <a:blipFill>
                <a:blip r:embed="rId3"/>
                <a:stretch>
                  <a:fillRect t="-10000" r="-926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Obraz 28">
            <a:extLst>
              <a:ext uri="{FF2B5EF4-FFF2-40B4-BE49-F238E27FC236}">
                <a16:creationId xmlns:a16="http://schemas.microsoft.com/office/drawing/2014/main" id="{24FE4588-757F-4C3B-A1C0-DE0FAA0A1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35" t="43185" r="40252" b="49545"/>
          <a:stretch/>
        </p:blipFill>
        <p:spPr>
          <a:xfrm>
            <a:off x="734707" y="1896398"/>
            <a:ext cx="3991730" cy="799668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FEF1B98-A960-4961-96CC-91D3DB0A1097}"/>
              </a:ext>
            </a:extLst>
          </p:cNvPr>
          <p:cNvSpPr txBox="1"/>
          <p:nvPr/>
        </p:nvSpPr>
        <p:spPr>
          <a:xfrm>
            <a:off x="726947" y="1452428"/>
            <a:ext cx="271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Funkcje kątowe </a:t>
            </a:r>
            <a:r>
              <a:rPr lang="pl-PL" dirty="0" err="1"/>
              <a:t>orbitali</a:t>
            </a:r>
            <a:r>
              <a:rPr lang="pl-PL" dirty="0"/>
              <a:t> 2p: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A619E750-99D1-497D-9D04-DCFECABE1EEC}"/>
              </a:ext>
            </a:extLst>
          </p:cNvPr>
          <p:cNvSpPr txBox="1"/>
          <p:nvPr/>
        </p:nvSpPr>
        <p:spPr>
          <a:xfrm>
            <a:off x="5189030" y="2190478"/>
            <a:ext cx="308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Funkcja kątowa jest zespolona!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17EC6E61-D035-4F04-ADCE-026802C0863B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645878" y="2308278"/>
            <a:ext cx="543152" cy="6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az 34">
            <a:extLst>
              <a:ext uri="{FF2B5EF4-FFF2-40B4-BE49-F238E27FC236}">
                <a16:creationId xmlns:a16="http://schemas.microsoft.com/office/drawing/2014/main" id="{DB7AE65A-D114-45A9-A193-27572F89FE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05" t="49691" r="31649" b="36767"/>
          <a:stretch/>
        </p:blipFill>
        <p:spPr>
          <a:xfrm>
            <a:off x="593907" y="3830023"/>
            <a:ext cx="7682700" cy="1575549"/>
          </a:xfrm>
          <a:prstGeom prst="rect">
            <a:avLst/>
          </a:prstGeom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id="{2F73B246-03A2-4128-BBAD-D8759D8BEBFD}"/>
              </a:ext>
            </a:extLst>
          </p:cNvPr>
          <p:cNvSpPr txBox="1"/>
          <p:nvPr/>
        </p:nvSpPr>
        <p:spPr>
          <a:xfrm>
            <a:off x="726947" y="2779418"/>
            <a:ext cx="5709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Aby pokazać jawne postacie </a:t>
            </a:r>
            <a:r>
              <a:rPr lang="pl-PL" dirty="0" err="1"/>
              <a:t>orbitali</a:t>
            </a:r>
            <a:r>
              <a:rPr lang="pl-PL" dirty="0"/>
              <a:t> </a:t>
            </a:r>
            <a:r>
              <a:rPr lang="pl-PL" i="1" dirty="0" err="1"/>
              <a:t>p</a:t>
            </a:r>
            <a:r>
              <a:rPr lang="pl-PL" baseline="-25000" dirty="0" err="1"/>
              <a:t>x</a:t>
            </a:r>
            <a:r>
              <a:rPr lang="pl-PL" dirty="0"/>
              <a:t> i </a:t>
            </a:r>
            <a:r>
              <a:rPr lang="pl-PL" i="1" dirty="0" err="1"/>
              <a:t>p</a:t>
            </a:r>
            <a:r>
              <a:rPr lang="pl-PL" baseline="-25000" dirty="0" err="1"/>
              <a:t>y</a:t>
            </a:r>
            <a:r>
              <a:rPr lang="pl-PL" dirty="0"/>
              <a:t> musimy wykonać</a:t>
            </a:r>
          </a:p>
          <a:p>
            <a:r>
              <a:rPr lang="pl-PL" dirty="0"/>
              <a:t>kombinacje liniową harmonik sferycznych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A3927EEE-73C3-4702-8936-08A0726B144B}"/>
              </a:ext>
            </a:extLst>
          </p:cNvPr>
          <p:cNvSpPr/>
          <p:nvPr/>
        </p:nvSpPr>
        <p:spPr>
          <a:xfrm>
            <a:off x="10515600" y="123825"/>
            <a:ext cx="1466850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C68D15A-323C-4728-8CB7-809418184511}"/>
              </a:ext>
            </a:extLst>
          </p:cNvPr>
          <p:cNvSpPr txBox="1"/>
          <p:nvPr/>
        </p:nvSpPr>
        <p:spPr>
          <a:xfrm>
            <a:off x="10633252" y="175139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Orbitale 2p</a:t>
            </a:r>
          </a:p>
        </p:txBody>
      </p:sp>
    </p:spTree>
    <p:extLst>
      <p:ext uri="{BB962C8B-B14F-4D97-AF65-F5344CB8AC3E}">
        <p14:creationId xmlns:p14="http://schemas.microsoft.com/office/powerpoint/2010/main" val="26869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07"/>
    </mc:Choice>
    <mc:Fallback xmlns="">
      <p:transition spd="slow" advTm="15990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148" y="1313148"/>
            <a:ext cx="202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Dla  stanu 2p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924372E-4610-450E-969B-40D2A3659842}"/>
              </a:ext>
            </a:extLst>
          </p:cNvPr>
          <p:cNvGrpSpPr/>
          <p:nvPr/>
        </p:nvGrpSpPr>
        <p:grpSpPr>
          <a:xfrm>
            <a:off x="8196161" y="3035879"/>
            <a:ext cx="3431743" cy="786241"/>
            <a:chOff x="850612" y="1307026"/>
            <a:chExt cx="3431743" cy="78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ole tekstowe 4"/>
                <p:cNvSpPr txBox="1"/>
                <p:nvPr/>
              </p:nvSpPr>
              <p:spPr>
                <a:xfrm>
                  <a:off x="850612" y="1469315"/>
                  <a:ext cx="1143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𝛒(</a:t>
                  </a:r>
                  <a14:m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el-GR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φ</a:t>
                  </a:r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pole tekstow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12" y="1469315"/>
                  <a:ext cx="114326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7979" t="-10526" r="-8511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pole tekstowe 5"/>
            <p:cNvSpPr txBox="1"/>
            <p:nvPr/>
          </p:nvSpPr>
          <p:spPr>
            <a:xfrm>
              <a:off x="1902916" y="146931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pole tekstowe 6"/>
                <p:cNvSpPr txBox="1"/>
                <p:nvPr/>
              </p:nvSpPr>
              <p:spPr>
                <a:xfrm>
                  <a:off x="2174086" y="1307026"/>
                  <a:ext cx="2108269" cy="7862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pl-PL" sz="2400" b="1" i="0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l-P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pl-PL" sz="2400" b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pl-PL" sz="2400" b="1" dirty="0"/>
                </a:p>
              </p:txBody>
            </p:sp>
          </mc:Choice>
          <mc:Fallback xmlns="">
            <p:sp>
              <p:nvSpPr>
                <p:cNvPr id="7" name="pole tekstow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086" y="1307026"/>
                  <a:ext cx="2108269" cy="786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0CCB8EB5-B32F-4BFB-8E56-FC80FDC7E671}"/>
              </a:ext>
            </a:extLst>
          </p:cNvPr>
          <p:cNvGrpSpPr/>
          <p:nvPr/>
        </p:nvGrpSpPr>
        <p:grpSpPr>
          <a:xfrm>
            <a:off x="8233731" y="5544852"/>
            <a:ext cx="3288172" cy="786241"/>
            <a:chOff x="929871" y="4244862"/>
            <a:chExt cx="3288172" cy="78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pole tekstowe 17">
                  <a:extLst>
                    <a:ext uri="{FF2B5EF4-FFF2-40B4-BE49-F238E27FC236}">
                      <a16:creationId xmlns:a16="http://schemas.microsoft.com/office/drawing/2014/main" id="{FF3C2444-B297-4702-B632-86D792EB1A72}"/>
                    </a:ext>
                  </a:extLst>
                </p:cNvPr>
                <p:cNvSpPr txBox="1"/>
                <p:nvPr/>
              </p:nvSpPr>
              <p:spPr>
                <a:xfrm>
                  <a:off x="929871" y="4407151"/>
                  <a:ext cx="1143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𝛒(</a:t>
                  </a:r>
                  <a14:m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el-GR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φ</a:t>
                  </a:r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8" name="pole tekstowe 17">
                  <a:extLst>
                    <a:ext uri="{FF2B5EF4-FFF2-40B4-BE49-F238E27FC236}">
                      <a16:creationId xmlns:a16="http://schemas.microsoft.com/office/drawing/2014/main" id="{FF3C2444-B297-4702-B632-86D792EB1A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871" y="4407151"/>
                  <a:ext cx="114326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7979" t="-10526" r="-8511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71FD8579-F7F1-4394-8690-128D1F61ADD0}"/>
                </a:ext>
              </a:extLst>
            </p:cNvPr>
            <p:cNvSpPr txBox="1"/>
            <p:nvPr/>
          </p:nvSpPr>
          <p:spPr>
            <a:xfrm>
              <a:off x="1982175" y="440715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pole tekstowe 19">
                  <a:extLst>
                    <a:ext uri="{FF2B5EF4-FFF2-40B4-BE49-F238E27FC236}">
                      <a16:creationId xmlns:a16="http://schemas.microsoft.com/office/drawing/2014/main" id="{F7C0C438-EDA0-41CE-BF55-52EFB00E6528}"/>
                    </a:ext>
                  </a:extLst>
                </p:cNvPr>
                <p:cNvSpPr txBox="1"/>
                <p:nvPr/>
              </p:nvSpPr>
              <p:spPr>
                <a:xfrm>
                  <a:off x="2151452" y="4244862"/>
                  <a:ext cx="2066591" cy="78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pl-PL" sz="2400" b="1" i="0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pl-PL" sz="2400" b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pl-PL" sz="2400" b="1" dirty="0"/>
                </a:p>
              </p:txBody>
            </p:sp>
          </mc:Choice>
          <mc:Fallback xmlns="">
            <p:sp>
              <p:nvSpPr>
                <p:cNvPr id="20" name="pole tekstowe 19">
                  <a:extLst>
                    <a:ext uri="{FF2B5EF4-FFF2-40B4-BE49-F238E27FC236}">
                      <a16:creationId xmlns:a16="http://schemas.microsoft.com/office/drawing/2014/main" id="{F7C0C438-EDA0-41CE-BF55-52EFB00E6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1452" y="4244862"/>
                  <a:ext cx="2066591" cy="7862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80E9396-8375-4416-9709-2C188309E4A8}"/>
              </a:ext>
            </a:extLst>
          </p:cNvPr>
          <p:cNvSpPr txBox="1"/>
          <p:nvPr/>
        </p:nvSpPr>
        <p:spPr>
          <a:xfrm>
            <a:off x="317250" y="3877591"/>
            <a:ext cx="196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Dla  stanu 2p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685DE0A-8078-4853-A4DF-645622DB2ACD}"/>
              </a:ext>
            </a:extLst>
          </p:cNvPr>
          <p:cNvSpPr txBox="1"/>
          <p:nvPr/>
        </p:nvSpPr>
        <p:spPr>
          <a:xfrm>
            <a:off x="317250" y="108383"/>
            <a:ext cx="111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alibri (Tekst podstawowy)"/>
                <a:ea typeface="Cambria Math" panose="02040503050406030204" pitchFamily="18" charset="0"/>
              </a:rPr>
              <a:t>Zadanie 5. </a:t>
            </a:r>
            <a:r>
              <a:rPr lang="pl-PL" sz="2400" dirty="0">
                <a:latin typeface="Calibri (Tekst podstawowy)"/>
                <a:ea typeface="Cambria Math" panose="02040503050406030204" pitchFamily="18" charset="0"/>
              </a:rPr>
              <a:t>Dla orbitalu 2p</a:t>
            </a:r>
            <a:r>
              <a:rPr lang="pl-PL" sz="2400" baseline="-25000" dirty="0">
                <a:latin typeface="Calibri (Tekst podstawowy)"/>
                <a:ea typeface="Cambria Math" panose="02040503050406030204" pitchFamily="18" charset="0"/>
              </a:rPr>
              <a:t>x</a:t>
            </a:r>
            <a:r>
              <a:rPr lang="pl-PL" sz="2400" dirty="0">
                <a:latin typeface="Calibri (Tekst podstawowy)"/>
                <a:ea typeface="Cambria Math" panose="02040503050406030204" pitchFamily="18" charset="0"/>
              </a:rPr>
              <a:t> (</a:t>
            </a:r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𝚿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211</a:t>
            </a:r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l-PL" sz="2400" dirty="0">
                <a:latin typeface="Calibri (Tekst podstawowy)"/>
                <a:ea typeface="Cambria Math" panose="02040503050406030204" pitchFamily="18" charset="0"/>
              </a:rPr>
              <a:t>oraz 2p</a:t>
            </a:r>
            <a:r>
              <a:rPr lang="pl-PL" sz="2400" baseline="-25000" dirty="0">
                <a:latin typeface="Calibri (Tekst podstawowy)"/>
                <a:ea typeface="Cambria Math" panose="02040503050406030204" pitchFamily="18" charset="0"/>
              </a:rPr>
              <a:t>x </a:t>
            </a:r>
            <a:r>
              <a:rPr lang="pl-PL" sz="2400" dirty="0">
                <a:latin typeface="Calibri (Tekst podstawowy)"/>
                <a:ea typeface="Cambria Math" panose="02040503050406030204" pitchFamily="18" charset="0"/>
              </a:rPr>
              <a:t>(</a:t>
            </a:r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𝚿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21-11</a:t>
            </a:r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l-PL" sz="2400" dirty="0">
                <a:latin typeface="Calibri (Tekst podstawowy)"/>
                <a:ea typeface="Cambria Math" panose="02040503050406030204" pitchFamily="18" charset="0"/>
              </a:rPr>
              <a:t>obliczyć kątową gęstość prawdopodobieństwa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14F4B65C-8E5A-42F6-BF98-ABEDC7386D6D}"/>
              </a:ext>
            </a:extLst>
          </p:cNvPr>
          <p:cNvSpPr/>
          <p:nvPr/>
        </p:nvSpPr>
        <p:spPr>
          <a:xfrm>
            <a:off x="593209" y="2328985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𝚿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211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36112E7-9DFD-4468-A4DB-F8B61141E5E6}"/>
              </a:ext>
            </a:extLst>
          </p:cNvPr>
          <p:cNvSpPr txBox="1"/>
          <p:nvPr/>
        </p:nvSpPr>
        <p:spPr>
          <a:xfrm>
            <a:off x="1369384" y="2328985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4753E250-82EA-464C-8996-CB5AD9384D66}"/>
                  </a:ext>
                </a:extLst>
              </p:cNvPr>
              <p:cNvSpPr txBox="1"/>
              <p:nvPr/>
            </p:nvSpPr>
            <p:spPr>
              <a:xfrm>
                <a:off x="1707969" y="2059680"/>
                <a:ext cx="5365251" cy="826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pl-PL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  <m:r>
                          <a:rPr lang="pl-PL" sz="3200" b="1" i="0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l-PL" sz="32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32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𝟐𝐚</m:t>
                            </m:r>
                            <m:r>
                              <a:rPr lang="pl-PL" sz="3200" b="1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sin</a:t>
                </a:r>
                <a:r>
                  <a:rPr lang="pl-PL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pl-PL" sz="3200" b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4753E250-82EA-464C-8996-CB5AD9384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969" y="2059680"/>
                <a:ext cx="5365251" cy="826252"/>
              </a:xfrm>
              <a:prstGeom prst="rect">
                <a:avLst/>
              </a:prstGeom>
              <a:blipFill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rostokąt 30">
            <a:extLst>
              <a:ext uri="{FF2B5EF4-FFF2-40B4-BE49-F238E27FC236}">
                <a16:creationId xmlns:a16="http://schemas.microsoft.com/office/drawing/2014/main" id="{D268B3D9-F8D8-4EC5-91FE-0F05A2133478}"/>
              </a:ext>
            </a:extLst>
          </p:cNvPr>
          <p:cNvSpPr/>
          <p:nvPr/>
        </p:nvSpPr>
        <p:spPr>
          <a:xfrm>
            <a:off x="685158" y="4845635"/>
            <a:ext cx="843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𝚿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21-1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3B4D3513-D93C-49BD-A328-D0763F75E234}"/>
              </a:ext>
            </a:extLst>
          </p:cNvPr>
          <p:cNvSpPr txBox="1"/>
          <p:nvPr/>
        </p:nvSpPr>
        <p:spPr>
          <a:xfrm>
            <a:off x="1461333" y="4845635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313F6E1A-1109-41C2-9B81-443D0DBDE4C4}"/>
                  </a:ext>
                </a:extLst>
              </p:cNvPr>
              <p:cNvSpPr txBox="1"/>
              <p:nvPr/>
            </p:nvSpPr>
            <p:spPr>
              <a:xfrm>
                <a:off x="1799918" y="4576330"/>
                <a:ext cx="5310749" cy="826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l-PL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pl-PL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32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  <m:r>
                          <a:rPr lang="pl-PL" sz="3200" b="1" i="0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l-PL" sz="32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pl-PL" sz="3200" b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  <m:r>
                          <a:rPr lang="pl-PL" sz="32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pl-PL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𝐫</m:t>
                            </m:r>
                          </m:num>
                          <m:den>
                            <m:r>
                              <a:rPr lang="pl-PL" sz="32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𝟐𝐚</m:t>
                            </m:r>
                            <m:r>
                              <a:rPr lang="pl-PL" sz="3200" b="1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sup>
                    </m:sSup>
                  </m:oMath>
                </a14:m>
                <a:r>
                  <a:rPr lang="pl-PL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sin</a:t>
                </a:r>
                <a:r>
                  <a:rPr lang="pl-PL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sz="3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el-GR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pl-PL" sz="3200" b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pole tekstowe 32">
                <a:extLst>
                  <a:ext uri="{FF2B5EF4-FFF2-40B4-BE49-F238E27FC236}">
                    <a16:creationId xmlns:a16="http://schemas.microsoft.com/office/drawing/2014/main" id="{313F6E1A-1109-41C2-9B81-443D0DBDE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918" y="4576330"/>
                <a:ext cx="5310749" cy="826252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0634CF97-B7EA-46F7-B0E8-1752E2B595C2}"/>
                  </a:ext>
                </a:extLst>
              </p:cNvPr>
              <p:cNvSpPr txBox="1"/>
              <p:nvPr/>
            </p:nvSpPr>
            <p:spPr>
              <a:xfrm>
                <a:off x="5063698" y="2865926"/>
                <a:ext cx="2064604" cy="11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  <m:r>
                            <m:rPr>
                              <m:nor/>
                            </m:rPr>
                            <a:rPr lang="pl-PL" sz="2400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  <m:r>
                            <m:rPr>
                              <m:nor/>
                            </m:rPr>
                            <a:rPr lang="pl-PL" sz="2400" b="1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34" name="pole tekstowe 33">
                <a:extLst>
                  <a:ext uri="{FF2B5EF4-FFF2-40B4-BE49-F238E27FC236}">
                    <a16:creationId xmlns:a16="http://schemas.microsoft.com/office/drawing/2014/main" id="{0634CF97-B7EA-46F7-B0E8-1752E2B59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698" y="2865926"/>
                <a:ext cx="2064604" cy="11734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FD4E1FE8-AF5E-4849-91E0-CDAA82B3E986}"/>
              </a:ext>
            </a:extLst>
          </p:cNvPr>
          <p:cNvSpPr/>
          <p:nvPr/>
        </p:nvSpPr>
        <p:spPr>
          <a:xfrm>
            <a:off x="7466751" y="3337240"/>
            <a:ext cx="426203" cy="23083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D36B7393-5A5F-4B7D-B7A4-9A33067B270B}"/>
                  </a:ext>
                </a:extLst>
              </p:cNvPr>
              <p:cNvSpPr txBox="1"/>
              <p:nvPr/>
            </p:nvSpPr>
            <p:spPr>
              <a:xfrm>
                <a:off x="5066026" y="5432271"/>
                <a:ext cx="2131929" cy="117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pl-PL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  <m:r>
                            <m:rPr>
                              <m:nor/>
                            </m:rPr>
                            <a:rPr lang="pl-PL" sz="2400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𝚿</m:t>
                          </m:r>
                          <m:r>
                            <m:rPr>
                              <m:nor/>
                            </m:rPr>
                            <a:rPr lang="pl-PL" sz="2400" b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  <m:r>
                            <m:rPr>
                              <m:nor/>
                            </m:rPr>
                            <a:rPr lang="pl-PL" sz="2400" b="1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  <m:r>
                            <a:rPr lang="pl-PL" sz="2400" b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dr</m:t>
                          </m:r>
                          <m:r>
                            <m:rPr>
                              <m:nor/>
                            </m:rPr>
                            <a:rPr lang="pl-PL" sz="24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D36B7393-5A5F-4B7D-B7A4-9A33067B2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026" y="5432271"/>
                <a:ext cx="2131929" cy="11734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trzałka: w prawo 35">
            <a:extLst>
              <a:ext uri="{FF2B5EF4-FFF2-40B4-BE49-F238E27FC236}">
                <a16:creationId xmlns:a16="http://schemas.microsoft.com/office/drawing/2014/main" id="{1CDF5D66-E826-4B54-9C46-CD48A1F766C9}"/>
              </a:ext>
            </a:extLst>
          </p:cNvPr>
          <p:cNvSpPr/>
          <p:nvPr/>
        </p:nvSpPr>
        <p:spPr>
          <a:xfrm>
            <a:off x="7469079" y="5903585"/>
            <a:ext cx="426203" cy="23083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0FBDC5D5-821C-4AF6-8850-16D0B05BC108}"/>
              </a:ext>
            </a:extLst>
          </p:cNvPr>
          <p:cNvSpPr/>
          <p:nvPr/>
        </p:nvSpPr>
        <p:spPr>
          <a:xfrm>
            <a:off x="10515600" y="123825"/>
            <a:ext cx="1466850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60B6CF1-109B-4E9E-B89B-0367A29AE1B0}"/>
              </a:ext>
            </a:extLst>
          </p:cNvPr>
          <p:cNvSpPr txBox="1"/>
          <p:nvPr/>
        </p:nvSpPr>
        <p:spPr>
          <a:xfrm>
            <a:off x="10633252" y="175139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Orbitale 2p</a:t>
            </a:r>
          </a:p>
        </p:txBody>
      </p:sp>
    </p:spTree>
    <p:extLst>
      <p:ext uri="{BB962C8B-B14F-4D97-AF65-F5344CB8AC3E}">
        <p14:creationId xmlns:p14="http://schemas.microsoft.com/office/powerpoint/2010/main" val="13129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 animBg="1"/>
      <p:bldP spid="35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>
            <a:extLst>
              <a:ext uri="{FF2B5EF4-FFF2-40B4-BE49-F238E27FC236}">
                <a16:creationId xmlns:a16="http://schemas.microsoft.com/office/drawing/2014/main" id="{0EC7F8D0-CAAD-4700-8B0C-4D761A7AA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94" t="47124" r="41921" b="28603"/>
          <a:stretch/>
        </p:blipFill>
        <p:spPr>
          <a:xfrm>
            <a:off x="9540995" y="3873656"/>
            <a:ext cx="2627001" cy="239377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70105" y="449968"/>
            <a:ext cx="202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Dla  stanu 2p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924372E-4610-450E-969B-40D2A3659842}"/>
              </a:ext>
            </a:extLst>
          </p:cNvPr>
          <p:cNvGrpSpPr/>
          <p:nvPr/>
        </p:nvGrpSpPr>
        <p:grpSpPr>
          <a:xfrm>
            <a:off x="343878" y="1053974"/>
            <a:ext cx="3329850" cy="786241"/>
            <a:chOff x="850612" y="1307026"/>
            <a:chExt cx="3329850" cy="78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ole tekstowe 4"/>
                <p:cNvSpPr txBox="1"/>
                <p:nvPr/>
              </p:nvSpPr>
              <p:spPr>
                <a:xfrm>
                  <a:off x="850612" y="1469315"/>
                  <a:ext cx="1143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𝛒(</a:t>
                  </a:r>
                  <a14:m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el-GR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φ</a:t>
                  </a:r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pole tekstow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12" y="1469315"/>
                  <a:ext cx="1143262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7979" t="-10526" r="-8511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pole tekstowe 5"/>
            <p:cNvSpPr txBox="1"/>
            <p:nvPr/>
          </p:nvSpPr>
          <p:spPr>
            <a:xfrm>
              <a:off x="1902916" y="146931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pole tekstowe 6"/>
                <p:cNvSpPr txBox="1"/>
                <p:nvPr/>
              </p:nvSpPr>
              <p:spPr>
                <a:xfrm>
                  <a:off x="2072193" y="1307026"/>
                  <a:ext cx="2108269" cy="78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pl-PL" sz="2400" b="1" i="0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l-P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pl-PL" sz="2400" b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pl-PL" sz="2400" b="1" dirty="0"/>
                </a:p>
              </p:txBody>
            </p:sp>
          </mc:Choice>
          <mc:Fallback xmlns="">
            <p:sp>
              <p:nvSpPr>
                <p:cNvPr id="7" name="pole tekstow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193" y="1307026"/>
                  <a:ext cx="2108269" cy="786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73574C55-6C39-4699-8663-6D46F2185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5" t="44034" r="59316" b="26463"/>
          <a:stretch/>
        </p:blipFill>
        <p:spPr>
          <a:xfrm>
            <a:off x="9507746" y="601603"/>
            <a:ext cx="2684254" cy="2874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F5C0B774-D9B2-4278-A789-179A3E24912F}"/>
                  </a:ext>
                </a:extLst>
              </p:cNvPr>
              <p:cNvSpPr txBox="1"/>
              <p:nvPr/>
            </p:nvSpPr>
            <p:spPr>
              <a:xfrm>
                <a:off x="3684363" y="987544"/>
                <a:ext cx="331263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/>
                  <a:t>Kiedy to jest równe 0?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 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dirty="0"/>
                  <a:t> = 0</a:t>
                </a:r>
                <a:r>
                  <a:rPr lang="pl-PL" baseline="30000" dirty="0"/>
                  <a:t>o</a:t>
                </a:r>
                <a:r>
                  <a:rPr lang="pl-PL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pl-PL" dirty="0"/>
                  <a:t> – dowolne</a:t>
                </a:r>
              </a:p>
              <a:p>
                <a:pPr algn="ctr"/>
                <a:r>
                  <a:rPr lang="pl-PL" dirty="0"/>
                  <a:t>lub: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 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dirty="0"/>
                  <a:t> = dowolne,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pl-PL" dirty="0"/>
                  <a:t> = 90</a:t>
                </a:r>
                <a:r>
                  <a:rPr lang="pl-PL" baseline="30000" dirty="0"/>
                  <a:t>o</a:t>
                </a:r>
              </a:p>
              <a:p>
                <a:pPr algn="ctr"/>
                <a:r>
                  <a:rPr lang="pl-PL" dirty="0"/>
                  <a:t>Definiuje to płaszczyznę </a:t>
                </a:r>
                <a:r>
                  <a:rPr lang="pl-PL" i="1" dirty="0" err="1"/>
                  <a:t>zy</a:t>
                </a:r>
                <a:endParaRPr lang="pl-PL" i="1" dirty="0"/>
              </a:p>
            </p:txBody>
          </p:sp>
        </mc:Choice>
        <mc:Fallback xmlns="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F5C0B774-D9B2-4278-A789-179A3E249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363" y="987544"/>
                <a:ext cx="3312638" cy="1477328"/>
              </a:xfrm>
              <a:prstGeom prst="rect">
                <a:avLst/>
              </a:prstGeom>
              <a:blipFill>
                <a:blip r:embed="rId5"/>
                <a:stretch>
                  <a:fillRect t="-2479" b="-57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409D90C0-4EEB-4BAB-B84C-672E08F60087}"/>
                  </a:ext>
                </a:extLst>
              </p:cNvPr>
              <p:cNvSpPr txBox="1"/>
              <p:nvPr/>
            </p:nvSpPr>
            <p:spPr>
              <a:xfrm>
                <a:off x="7212887" y="1209360"/>
                <a:ext cx="262700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/>
                  <a:t>Które wartości najwyższe?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dirty="0"/>
                  <a:t> = 1,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= 90</a:t>
                </a:r>
                <a:r>
                  <a:rPr lang="pl-PL" baseline="30000" dirty="0"/>
                  <a:t>o</a:t>
                </a:r>
                <a:r>
                  <a:rPr lang="pl-PL" dirty="0"/>
                  <a:t> oraz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pl-PL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l-G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pl-PL" dirty="0"/>
                  <a:t>  = 0</a:t>
                </a:r>
                <a:r>
                  <a:rPr lang="pl-PL" baseline="30000" dirty="0"/>
                  <a:t>o</a:t>
                </a:r>
                <a:r>
                  <a:rPr lang="pl-PL" dirty="0"/>
                  <a:t>,180</a:t>
                </a:r>
                <a:r>
                  <a:rPr lang="pl-PL" baseline="30000" dirty="0"/>
                  <a:t>o</a:t>
                </a:r>
                <a:endParaRPr lang="en-GB" baseline="30000" dirty="0"/>
              </a:p>
            </p:txBody>
          </p:sp>
        </mc:Choice>
        <mc:Fallback xmlns="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409D90C0-4EEB-4BAB-B84C-672E08F60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887" y="1209360"/>
                <a:ext cx="2627001" cy="923330"/>
              </a:xfrm>
              <a:prstGeom prst="rect">
                <a:avLst/>
              </a:prstGeom>
              <a:blipFill>
                <a:blip r:embed="rId6"/>
                <a:stretch>
                  <a:fillRect l="-1856" t="-3289" r="-1856" b="-9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az 16">
            <a:extLst>
              <a:ext uri="{FF2B5EF4-FFF2-40B4-BE49-F238E27FC236}">
                <a16:creationId xmlns:a16="http://schemas.microsoft.com/office/drawing/2014/main" id="{80908E66-6259-4068-B6B9-9143C10067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2" y="4002197"/>
            <a:ext cx="2785984" cy="2577035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0CCB8EB5-B32F-4BFB-8E56-FC80FDC7E671}"/>
              </a:ext>
            </a:extLst>
          </p:cNvPr>
          <p:cNvGrpSpPr/>
          <p:nvPr/>
        </p:nvGrpSpPr>
        <p:grpSpPr>
          <a:xfrm>
            <a:off x="369237" y="3053667"/>
            <a:ext cx="3288172" cy="786241"/>
            <a:chOff x="929871" y="4244862"/>
            <a:chExt cx="3288172" cy="78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pole tekstowe 17">
                  <a:extLst>
                    <a:ext uri="{FF2B5EF4-FFF2-40B4-BE49-F238E27FC236}">
                      <a16:creationId xmlns:a16="http://schemas.microsoft.com/office/drawing/2014/main" id="{FF3C2444-B297-4702-B632-86D792EB1A72}"/>
                    </a:ext>
                  </a:extLst>
                </p:cNvPr>
                <p:cNvSpPr txBox="1"/>
                <p:nvPr/>
              </p:nvSpPr>
              <p:spPr>
                <a:xfrm>
                  <a:off x="929871" y="4407151"/>
                  <a:ext cx="1143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𝛒(</a:t>
                  </a:r>
                  <a14:m>
                    <m:oMath xmlns:m="http://schemas.openxmlformats.org/officeDocument/2006/math"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el-GR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φ</a:t>
                  </a:r>
                  <a:r>
                    <a:rPr lang="pl-P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8" name="pole tekstowe 17">
                  <a:extLst>
                    <a:ext uri="{FF2B5EF4-FFF2-40B4-BE49-F238E27FC236}">
                      <a16:creationId xmlns:a16="http://schemas.microsoft.com/office/drawing/2014/main" id="{FF3C2444-B297-4702-B632-86D792EB1A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871" y="4407151"/>
                  <a:ext cx="114326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7979" t="-10526" r="-8511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71FD8579-F7F1-4394-8690-128D1F61ADD0}"/>
                </a:ext>
              </a:extLst>
            </p:cNvPr>
            <p:cNvSpPr txBox="1"/>
            <p:nvPr/>
          </p:nvSpPr>
          <p:spPr>
            <a:xfrm>
              <a:off x="1982175" y="440715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pole tekstowe 19">
                  <a:extLst>
                    <a:ext uri="{FF2B5EF4-FFF2-40B4-BE49-F238E27FC236}">
                      <a16:creationId xmlns:a16="http://schemas.microsoft.com/office/drawing/2014/main" id="{F7C0C438-EDA0-41CE-BF55-52EFB00E6528}"/>
                    </a:ext>
                  </a:extLst>
                </p:cNvPr>
                <p:cNvSpPr txBox="1"/>
                <p:nvPr/>
              </p:nvSpPr>
              <p:spPr>
                <a:xfrm>
                  <a:off x="2151452" y="4244862"/>
                  <a:ext cx="2066591" cy="78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pl-PL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pl-PL" sz="2400" b="1" i="0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pl-PL" sz="2400" b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pl-PL" sz="2400" b="1" dirty="0"/>
                </a:p>
              </p:txBody>
            </p:sp>
          </mc:Choice>
          <mc:Fallback xmlns="">
            <p:sp>
              <p:nvSpPr>
                <p:cNvPr id="20" name="pole tekstowe 19">
                  <a:extLst>
                    <a:ext uri="{FF2B5EF4-FFF2-40B4-BE49-F238E27FC236}">
                      <a16:creationId xmlns:a16="http://schemas.microsoft.com/office/drawing/2014/main" id="{F7C0C438-EDA0-41CE-BF55-52EFB00E6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1452" y="4244862"/>
                  <a:ext cx="2066591" cy="7862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0F886B55-3CEF-4D49-AEA5-685AF30C2AE8}"/>
                  </a:ext>
                </a:extLst>
              </p:cNvPr>
              <p:cNvSpPr txBox="1"/>
              <p:nvPr/>
            </p:nvSpPr>
            <p:spPr>
              <a:xfrm>
                <a:off x="7326018" y="3320707"/>
                <a:ext cx="262700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/>
                  <a:t>Które wartości najwyższe?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dirty="0"/>
                  <a:t> = 1,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= 90</a:t>
                </a:r>
                <a:r>
                  <a:rPr lang="pl-PL" baseline="30000" dirty="0"/>
                  <a:t>o</a:t>
                </a:r>
                <a:r>
                  <a:rPr lang="pl-PL" dirty="0"/>
                  <a:t> oraz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l-PL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pl-PL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l-G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pl-PL" dirty="0"/>
                  <a:t>  = 90</a:t>
                </a:r>
                <a:r>
                  <a:rPr lang="pl-PL" baseline="30000" dirty="0"/>
                  <a:t>o </a:t>
                </a:r>
                <a:r>
                  <a:rPr lang="pl-PL" dirty="0"/>
                  <a:t>,270</a:t>
                </a:r>
                <a:r>
                  <a:rPr lang="pl-PL" baseline="30000" dirty="0"/>
                  <a:t>o</a:t>
                </a:r>
                <a:endParaRPr lang="en-GB" baseline="30000" dirty="0"/>
              </a:p>
            </p:txBody>
          </p:sp>
        </mc:Choice>
        <mc:Fallback xmlns="">
          <p:sp>
            <p:nvSpPr>
              <p:cNvPr id="22" name="pole tekstowe 21">
                <a:extLst>
                  <a:ext uri="{FF2B5EF4-FFF2-40B4-BE49-F238E27FC236}">
                    <a16:creationId xmlns:a16="http://schemas.microsoft.com/office/drawing/2014/main" id="{0F886B55-3CEF-4D49-AEA5-685AF30C2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018" y="3320707"/>
                <a:ext cx="2627001" cy="923330"/>
              </a:xfrm>
              <a:prstGeom prst="rect">
                <a:avLst/>
              </a:prstGeom>
              <a:blipFill>
                <a:blip r:embed="rId10"/>
                <a:stretch>
                  <a:fillRect l="-2088" t="-3974" r="-1624" b="-993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D02D4405-061E-411F-A4C0-AD6C9D42ABC1}"/>
                  </a:ext>
                </a:extLst>
              </p:cNvPr>
              <p:cNvSpPr txBox="1"/>
              <p:nvPr/>
            </p:nvSpPr>
            <p:spPr>
              <a:xfrm>
                <a:off x="3790697" y="3118569"/>
                <a:ext cx="313707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/>
                  <a:t>Kiedy to jest równe 0?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 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dirty="0"/>
                  <a:t> = 0</a:t>
                </a:r>
                <a:r>
                  <a:rPr lang="pl-PL" baseline="30000" dirty="0"/>
                  <a:t>o</a:t>
                </a:r>
                <a:r>
                  <a:rPr lang="pl-PL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pl-PL" dirty="0"/>
                  <a:t> - dowolne</a:t>
                </a:r>
              </a:p>
              <a:p>
                <a:pPr algn="ctr"/>
                <a:r>
                  <a:rPr lang="pl-PL" dirty="0"/>
                  <a:t>lub: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pl-PL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 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l-PL" dirty="0"/>
                  <a:t> = dowolne,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pl-PL" dirty="0"/>
                  <a:t> =0</a:t>
                </a:r>
                <a:r>
                  <a:rPr lang="pl-PL" baseline="30000" dirty="0"/>
                  <a:t>o</a:t>
                </a:r>
              </a:p>
              <a:p>
                <a:pPr algn="ctr"/>
                <a:r>
                  <a:rPr lang="pl-PL" dirty="0"/>
                  <a:t>Definiuje to płaszczyznę </a:t>
                </a:r>
                <a:r>
                  <a:rPr lang="pl-PL" i="1" dirty="0"/>
                  <a:t>x</a:t>
                </a:r>
              </a:p>
            </p:txBody>
          </p:sp>
        </mc:Choice>
        <mc:Fallback xmlns=""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D02D4405-061E-411F-A4C0-AD6C9D42A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97" y="3118569"/>
                <a:ext cx="3137076" cy="1477328"/>
              </a:xfrm>
              <a:prstGeom prst="rect">
                <a:avLst/>
              </a:prstGeom>
              <a:blipFill>
                <a:blip r:embed="rId11"/>
                <a:stretch>
                  <a:fillRect t="-2479" r="-584" b="-57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80E9396-8375-4416-9709-2C188309E4A8}"/>
              </a:ext>
            </a:extLst>
          </p:cNvPr>
          <p:cNvSpPr txBox="1"/>
          <p:nvPr/>
        </p:nvSpPr>
        <p:spPr>
          <a:xfrm>
            <a:off x="192259" y="2436450"/>
            <a:ext cx="196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Dla  stanu 2p</a:t>
            </a:r>
            <a:r>
              <a:rPr lang="pl-PL" sz="24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C0B42706-5547-4F39-93F1-EF3C65FC43FE}"/>
              </a:ext>
            </a:extLst>
          </p:cNvPr>
          <p:cNvSpPr/>
          <p:nvPr/>
        </p:nvSpPr>
        <p:spPr>
          <a:xfrm>
            <a:off x="10515600" y="123825"/>
            <a:ext cx="1466850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3A63DAD-C331-4752-B54D-2A655C83DF4C}"/>
              </a:ext>
            </a:extLst>
          </p:cNvPr>
          <p:cNvSpPr txBox="1"/>
          <p:nvPr/>
        </p:nvSpPr>
        <p:spPr>
          <a:xfrm>
            <a:off x="10633252" y="175139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Orbitale 2p</a:t>
            </a:r>
          </a:p>
        </p:txBody>
      </p:sp>
    </p:spTree>
    <p:extLst>
      <p:ext uri="{BB962C8B-B14F-4D97-AF65-F5344CB8AC3E}">
        <p14:creationId xmlns:p14="http://schemas.microsoft.com/office/powerpoint/2010/main" val="35252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E138AFD6-0247-4220-A115-6D107B35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8" t="30928" r="29794" b="18076"/>
          <a:stretch/>
        </p:blipFill>
        <p:spPr>
          <a:xfrm>
            <a:off x="2208802" y="963238"/>
            <a:ext cx="7632781" cy="527613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8CDBB0E-36FE-4652-B142-2CCD12EF0ABB}"/>
              </a:ext>
            </a:extLst>
          </p:cNvPr>
          <p:cNvSpPr txBox="1"/>
          <p:nvPr/>
        </p:nvSpPr>
        <p:spPr>
          <a:xfrm>
            <a:off x="556181" y="593906"/>
            <a:ext cx="12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Orbitale 3d: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46E4A38-2C38-4130-A90F-EFC82416FA5A}"/>
              </a:ext>
            </a:extLst>
          </p:cNvPr>
          <p:cNvSpPr txBox="1"/>
          <p:nvPr/>
        </p:nvSpPr>
        <p:spPr>
          <a:xfrm>
            <a:off x="622891" y="963238"/>
            <a:ext cx="1439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n</a:t>
            </a:r>
            <a:r>
              <a:rPr lang="pl-PL" dirty="0"/>
              <a:t>=3</a:t>
            </a:r>
          </a:p>
          <a:p>
            <a:r>
              <a:rPr lang="pl-PL" i="1" dirty="0"/>
              <a:t>l</a:t>
            </a:r>
            <a:r>
              <a:rPr lang="pl-PL" dirty="0"/>
              <a:t>=2</a:t>
            </a:r>
          </a:p>
          <a:p>
            <a:r>
              <a:rPr lang="pl-PL" i="1" dirty="0"/>
              <a:t>m</a:t>
            </a:r>
            <a:r>
              <a:rPr lang="pl-PL" dirty="0"/>
              <a:t>=-2,-1,0,1,2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378E7FE9-A0E6-4FCD-BA8A-211BEAD7D05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445240" y="5056200"/>
              <a:ext cx="289440" cy="9000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378E7FE9-A0E6-4FCD-BA8A-211BEAD7D0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9400" y="4992840"/>
                <a:ext cx="320760" cy="135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Prostokąt 5">
            <a:extLst>
              <a:ext uri="{FF2B5EF4-FFF2-40B4-BE49-F238E27FC236}">
                <a16:creationId xmlns:a16="http://schemas.microsoft.com/office/drawing/2014/main" id="{66BE080D-CB8E-4EDD-B3E3-DB2337CB9660}"/>
              </a:ext>
            </a:extLst>
          </p:cNvPr>
          <p:cNvSpPr/>
          <p:nvPr/>
        </p:nvSpPr>
        <p:spPr>
          <a:xfrm>
            <a:off x="10515600" y="123825"/>
            <a:ext cx="1466850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79C5E1-A005-4E7B-B345-F59A5A3B249E}"/>
              </a:ext>
            </a:extLst>
          </p:cNvPr>
          <p:cNvSpPr txBox="1"/>
          <p:nvPr/>
        </p:nvSpPr>
        <p:spPr>
          <a:xfrm>
            <a:off x="10633252" y="175139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Orbitale 3d</a:t>
            </a:r>
          </a:p>
        </p:txBody>
      </p:sp>
    </p:spTree>
    <p:extLst>
      <p:ext uri="{BB962C8B-B14F-4D97-AF65-F5344CB8AC3E}">
        <p14:creationId xmlns:p14="http://schemas.microsoft.com/office/powerpoint/2010/main" val="2575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99"/>
    </mc:Choice>
    <mc:Fallback xmlns="">
      <p:transition spd="slow" advTm="84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2BA8D884-1315-46E9-8AAF-75FDA7E5E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4" y="307396"/>
            <a:ext cx="7529614" cy="624320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813B63C-78C5-42BF-A6AC-026B66774DB4}"/>
              </a:ext>
            </a:extLst>
          </p:cNvPr>
          <p:cNvSpPr txBox="1"/>
          <p:nvPr/>
        </p:nvSpPr>
        <p:spPr>
          <a:xfrm>
            <a:off x="8320073" y="705211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97BEFAC-5F66-4AC4-89F9-27261F560EDC}"/>
              </a:ext>
            </a:extLst>
          </p:cNvPr>
          <p:cNvSpPr txBox="1"/>
          <p:nvPr/>
        </p:nvSpPr>
        <p:spPr>
          <a:xfrm flipH="1">
            <a:off x="8328606" y="1182731"/>
            <a:ext cx="44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8C7A30-C7B7-4D45-893C-350E5AA9D379}"/>
              </a:ext>
            </a:extLst>
          </p:cNvPr>
          <p:cNvSpPr txBox="1"/>
          <p:nvPr/>
        </p:nvSpPr>
        <p:spPr>
          <a:xfrm>
            <a:off x="8356400" y="284567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3s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2109CFE-8A51-433F-9D25-961B4C620F04}"/>
              </a:ext>
            </a:extLst>
          </p:cNvPr>
          <p:cNvSpPr txBox="1"/>
          <p:nvPr/>
        </p:nvSpPr>
        <p:spPr>
          <a:xfrm>
            <a:off x="8113288" y="2183492"/>
            <a:ext cx="48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2p</a:t>
            </a:r>
            <a:r>
              <a:rPr lang="pl-PL" baseline="-25000" dirty="0"/>
              <a:t>x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007AE3-052A-43B6-9472-4F06CB54D6D7}"/>
              </a:ext>
            </a:extLst>
          </p:cNvPr>
          <p:cNvSpPr txBox="1"/>
          <p:nvPr/>
        </p:nvSpPr>
        <p:spPr>
          <a:xfrm>
            <a:off x="8582875" y="2170654"/>
            <a:ext cx="49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2p</a:t>
            </a:r>
            <a:r>
              <a:rPr lang="pl-PL" baseline="-25000" dirty="0"/>
              <a:t>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B32A033-B1EB-4A85-A461-FB4E14AECDE2}"/>
              </a:ext>
            </a:extLst>
          </p:cNvPr>
          <p:cNvSpPr txBox="1"/>
          <p:nvPr/>
        </p:nvSpPr>
        <p:spPr>
          <a:xfrm>
            <a:off x="8311484" y="1704463"/>
            <a:ext cx="48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2p</a:t>
            </a:r>
            <a:r>
              <a:rPr lang="pl-PL" baseline="-25000" dirty="0"/>
              <a:t>z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ECB59EC-773E-41B0-941A-DA00A61B8295}"/>
              </a:ext>
            </a:extLst>
          </p:cNvPr>
          <p:cNvSpPr txBox="1"/>
          <p:nvPr/>
        </p:nvSpPr>
        <p:spPr>
          <a:xfrm>
            <a:off x="8618804" y="4124682"/>
            <a:ext cx="48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3p</a:t>
            </a:r>
            <a:r>
              <a:rPr lang="pl-PL" baseline="-25000" dirty="0"/>
              <a:t>x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5EC9B83-F9F7-4B8C-9BDC-EB6212AA6793}"/>
              </a:ext>
            </a:extLst>
          </p:cNvPr>
          <p:cNvSpPr txBox="1"/>
          <p:nvPr/>
        </p:nvSpPr>
        <p:spPr>
          <a:xfrm>
            <a:off x="8127516" y="4124682"/>
            <a:ext cx="49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3p</a:t>
            </a:r>
            <a:r>
              <a:rPr lang="pl-PL" baseline="-25000" dirty="0"/>
              <a:t>y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072E3EC-DD4A-4170-95FB-C0CA363F170F}"/>
              </a:ext>
            </a:extLst>
          </p:cNvPr>
          <p:cNvSpPr txBox="1"/>
          <p:nvPr/>
        </p:nvSpPr>
        <p:spPr>
          <a:xfrm>
            <a:off x="8328606" y="3507864"/>
            <a:ext cx="48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3p</a:t>
            </a:r>
            <a:r>
              <a:rPr lang="pl-PL" baseline="-25000" dirty="0"/>
              <a:t>z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47CA407-9880-4073-A2F2-6306308D8EE4}"/>
              </a:ext>
            </a:extLst>
          </p:cNvPr>
          <p:cNvSpPr txBox="1"/>
          <p:nvPr/>
        </p:nvSpPr>
        <p:spPr>
          <a:xfrm>
            <a:off x="8130851" y="5332921"/>
            <a:ext cx="5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3d</a:t>
            </a:r>
            <a:r>
              <a:rPr lang="pl-PL" baseline="-25000" dirty="0"/>
              <a:t>yz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C1BDE932-1B68-464B-81F0-EE1D0ADC17BE}"/>
              </a:ext>
            </a:extLst>
          </p:cNvPr>
          <p:cNvSpPr txBox="1"/>
          <p:nvPr/>
        </p:nvSpPr>
        <p:spPr>
          <a:xfrm>
            <a:off x="7907330" y="5933785"/>
            <a:ext cx="5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3</a:t>
            </a:r>
            <a:r>
              <a:rPr lang="pl-PL" i="1" dirty="0"/>
              <a:t>d</a:t>
            </a:r>
            <a:r>
              <a:rPr lang="pl-PL" baseline="-25000" dirty="0"/>
              <a:t>xz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A5BEF1CF-BF60-4BF3-88F2-C086998945C0}"/>
                  </a:ext>
                </a:extLst>
              </p:cNvPr>
              <p:cNvSpPr txBox="1"/>
              <p:nvPr/>
            </p:nvSpPr>
            <p:spPr>
              <a:xfrm>
                <a:off x="8369285" y="4720342"/>
                <a:ext cx="383054" cy="278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A5BEF1CF-BF60-4BF3-88F2-C08699894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285" y="4720342"/>
                <a:ext cx="383054" cy="278923"/>
              </a:xfrm>
              <a:prstGeom prst="rect">
                <a:avLst/>
              </a:prstGeom>
              <a:blipFill>
                <a:blip r:embed="rId5"/>
                <a:stretch>
                  <a:fillRect l="-14286" r="-1587" b="-152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52DC6026-D9FF-42E0-B89A-F2666894392A}"/>
                  </a:ext>
                </a:extLst>
              </p:cNvPr>
              <p:cNvSpPr txBox="1"/>
              <p:nvPr/>
            </p:nvSpPr>
            <p:spPr>
              <a:xfrm>
                <a:off x="8618804" y="6001276"/>
                <a:ext cx="844142" cy="311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52DC6026-D9FF-42E0-B89A-F26668943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804" y="6001276"/>
                <a:ext cx="844142" cy="311367"/>
              </a:xfrm>
              <a:prstGeom prst="rect">
                <a:avLst/>
              </a:prstGeom>
              <a:blipFill>
                <a:blip r:embed="rId6"/>
                <a:stretch>
                  <a:fillRect l="-6522" r="-725" b="-173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2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62"/>
    </mc:Choice>
    <mc:Fallback xmlns="">
      <p:transition spd="slow" advTm="29046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zrzut ekranu&#10;&#10;Opis wygenerowany automatycznie">
            <a:extLst>
              <a:ext uri="{FF2B5EF4-FFF2-40B4-BE49-F238E27FC236}">
                <a16:creationId xmlns:a16="http://schemas.microsoft.com/office/drawing/2014/main" id="{6FC69A0F-11E3-49FB-936A-6CE6F15A2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85493"/>
            <a:ext cx="6096000" cy="657250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2124A2F-4CCA-4521-BEED-702661B82DCE}"/>
              </a:ext>
            </a:extLst>
          </p:cNvPr>
          <p:cNvSpPr txBox="1"/>
          <p:nvPr/>
        </p:nvSpPr>
        <p:spPr>
          <a:xfrm>
            <a:off x="4996962" y="414779"/>
            <a:ext cx="1945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Atom wodoru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5D4879CF-103F-4BC4-9F54-349C0009A4DC}"/>
                  </a:ext>
                </a:extLst>
              </p:cNvPr>
              <p:cNvSpPr txBox="1"/>
              <p:nvPr/>
            </p:nvSpPr>
            <p:spPr>
              <a:xfrm>
                <a:off x="208427" y="1256048"/>
                <a:ext cx="3920513" cy="379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dirty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acc>
                      <m:r>
                        <m:rPr>
                          <m:nor/>
                        </m:rPr>
                        <a:rPr lang="el-GR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sz="2400" b="1" dirty="0"/>
                        <m:t>(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r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sz="2400" b="1" dirty="0"/>
                        <m:t>)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 = 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E</m:t>
                      </m:r>
                      <m:r>
                        <m:rPr>
                          <m:nor/>
                        </m:rPr>
                        <a:rPr lang="el-GR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sz="2400" b="1" dirty="0"/>
                        <m:t>(</m:t>
                      </m:r>
                      <m:r>
                        <m:rPr>
                          <m:nor/>
                        </m:rPr>
                        <a:rPr lang="pl-PL" sz="2400" b="1" dirty="0"/>
                        <m:t>r</m:t>
                      </m:r>
                      <m:r>
                        <m:rPr>
                          <m:nor/>
                        </m:rPr>
                        <a:rPr lang="pl-PL" sz="2400" b="1" dirty="0"/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sz="2400" b="1" dirty="0"/>
                        <m:t>)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5D4879CF-103F-4BC4-9F54-349C0009A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27" y="1256048"/>
                <a:ext cx="3920513" cy="379206"/>
              </a:xfrm>
              <a:prstGeom prst="rect">
                <a:avLst/>
              </a:prstGeom>
              <a:blipFill>
                <a:blip r:embed="rId6"/>
                <a:stretch>
                  <a:fillRect t="-17742" b="-306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15124D13-A4BB-493F-BB29-567C3739DAA4}"/>
              </a:ext>
            </a:extLst>
          </p:cNvPr>
          <p:cNvCxnSpPr>
            <a:cxnSpLocks/>
          </p:cNvCxnSpPr>
          <p:nvPr/>
        </p:nvCxnSpPr>
        <p:spPr>
          <a:xfrm>
            <a:off x="1969508" y="1821571"/>
            <a:ext cx="0" cy="698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B8DFB2A9-6EE4-487E-81C4-7B08FB6D5199}"/>
                  </a:ext>
                </a:extLst>
              </p:cNvPr>
              <p:cNvSpPr txBox="1"/>
              <p:nvPr/>
            </p:nvSpPr>
            <p:spPr>
              <a:xfrm>
                <a:off x="1243340" y="2722904"/>
                <a:ext cx="1645772" cy="715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pl-PL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l-PL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B8DFB2A9-6EE4-487E-81C4-7B08FB6D5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40" y="2722904"/>
                <a:ext cx="1645772" cy="715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51934B-3732-4BC9-90B0-DA286A593939}"/>
              </a:ext>
            </a:extLst>
          </p:cNvPr>
          <p:cNvSpPr txBox="1"/>
          <p:nvPr/>
        </p:nvSpPr>
        <p:spPr>
          <a:xfrm>
            <a:off x="2066226" y="2058841"/>
            <a:ext cx="276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Ścisłe </a:t>
            </a:r>
            <a:r>
              <a:rPr lang="pl-PL" dirty="0" err="1"/>
              <a:t>rozw</a:t>
            </a:r>
            <a:r>
              <a:rPr lang="pl-PL" dirty="0"/>
              <a:t>. r. Schrödingera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B4E6DFA-22BA-4D06-92D4-34F16C7CCE3A}"/>
              </a:ext>
            </a:extLst>
          </p:cNvPr>
          <p:cNvSpPr/>
          <p:nvPr/>
        </p:nvSpPr>
        <p:spPr>
          <a:xfrm>
            <a:off x="482342" y="47569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/>
              <a:t>n</a:t>
            </a:r>
            <a:r>
              <a:rPr lang="pl-PL" dirty="0"/>
              <a:t> – główna liczba kwantowa - kwantuje całkowitą energię układu. Przyjmuje wartości 1, 2, 3…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12E38FC-8FD9-40C1-923B-56F7BAAF4071}"/>
              </a:ext>
            </a:extLst>
          </p:cNvPr>
          <p:cNvSpPr txBox="1"/>
          <p:nvPr/>
        </p:nvSpPr>
        <p:spPr>
          <a:xfrm>
            <a:off x="640080" y="5675532"/>
            <a:ext cx="356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00CC"/>
                </a:solidFill>
              </a:rPr>
              <a:t>Energia elektronowa jest ujemna!!!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5A6C5B44-2B8B-4301-8570-0A2F86797DC5}"/>
                  </a:ext>
                </a:extLst>
              </p:cNvPr>
              <p:cNvSpPr txBox="1"/>
              <p:nvPr/>
            </p:nvSpPr>
            <p:spPr>
              <a:xfrm>
                <a:off x="1512580" y="3746929"/>
                <a:ext cx="1120114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p>
                            <m:sSupPr>
                              <m:ctrlPr>
                                <a:rPr lang="pl-PL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l-PL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5A6C5B44-2B8B-4301-8570-0A2F86797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580" y="3746929"/>
                <a:ext cx="1120114" cy="610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1D7AA718-2A2E-4289-9147-BD33DD1A8431}"/>
                  </a:ext>
                </a:extLst>
              </p:cNvPr>
              <p:cNvSpPr/>
              <p:nvPr/>
            </p:nvSpPr>
            <p:spPr>
              <a:xfrm>
                <a:off x="3193474" y="3912940"/>
                <a:ext cx="2498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l-PL" dirty="0"/>
                  <a:t> = 2,17 10</a:t>
                </a:r>
                <a:r>
                  <a:rPr lang="pl-PL" baseline="30000" dirty="0"/>
                  <a:t>-18 </a:t>
                </a:r>
                <a:r>
                  <a:rPr lang="pl-PL" dirty="0"/>
                  <a:t>J = 13,6 </a:t>
                </a:r>
                <a:r>
                  <a:rPr lang="pl-PL" dirty="0" err="1"/>
                  <a:t>eV</a:t>
                </a:r>
                <a:endParaRPr lang="pl-PL" baseline="30000" dirty="0"/>
              </a:p>
            </p:txBody>
          </p:sp>
        </mc:Choice>
        <mc:Fallback xmlns="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1D7AA718-2A2E-4289-9147-BD33DD1A8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474" y="3912940"/>
                <a:ext cx="2498633" cy="369332"/>
              </a:xfrm>
              <a:prstGeom prst="rect">
                <a:avLst/>
              </a:prstGeom>
              <a:blipFill>
                <a:blip r:embed="rId9"/>
                <a:stretch>
                  <a:fillRect t="-10000" r="-122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38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04"/>
    </mc:Choice>
    <mc:Fallback xmlns="">
      <p:transition spd="slow" advTm="128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0" grpId="0"/>
      <p:bldP spid="21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zrzut ekranu&#10;&#10;Opis wygenerowany automatycznie">
            <a:extLst>
              <a:ext uri="{FF2B5EF4-FFF2-40B4-BE49-F238E27FC236}">
                <a16:creationId xmlns:a16="http://schemas.microsoft.com/office/drawing/2014/main" id="{9C50B9CA-31B0-4BCC-A97A-CF854D1CD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85493"/>
            <a:ext cx="6096000" cy="657250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A72098B-4BC6-4DAE-AC97-32422B79950E}"/>
              </a:ext>
            </a:extLst>
          </p:cNvPr>
          <p:cNvSpPr txBox="1"/>
          <p:nvPr/>
        </p:nvSpPr>
        <p:spPr>
          <a:xfrm>
            <a:off x="233680" y="122933"/>
            <a:ext cx="11294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Zadanie 1. </a:t>
            </a:r>
            <a:r>
              <a:rPr lang="pl-PL" sz="2400" dirty="0"/>
              <a:t>Oblicz wartość energii oraz długość fali fotonu jaki wywoła przejście pomiędzy </a:t>
            </a:r>
            <a:br>
              <a:rPr lang="pl-PL" sz="2400" dirty="0"/>
            </a:br>
            <a:r>
              <a:rPr lang="pl-PL" sz="2400" dirty="0"/>
              <a:t>dwoma najniższymi poziomami energetycznymi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8F0A72D2-7A98-49F3-8564-C8CB5058F93F}"/>
                  </a:ext>
                </a:extLst>
              </p:cNvPr>
              <p:cNvSpPr txBox="1"/>
              <p:nvPr/>
            </p:nvSpPr>
            <p:spPr>
              <a:xfrm>
                <a:off x="428133" y="1204342"/>
                <a:ext cx="5822026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0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l-PL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pl-PL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l-P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pl-PL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l-PL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pl-PL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pl-P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l-PL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8F0A72D2-7A98-49F3-8564-C8CB5058F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33" y="1204342"/>
                <a:ext cx="5822026" cy="55297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F44BC21D-9684-4D3B-B32D-F8A2256D4F6D}"/>
                  </a:ext>
                </a:extLst>
              </p:cNvPr>
              <p:cNvSpPr/>
              <p:nvPr/>
            </p:nvSpPr>
            <p:spPr>
              <a:xfrm>
                <a:off x="1312183" y="2182310"/>
                <a:ext cx="356924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l-PL" dirty="0"/>
                        <m:t>2,17 10</m:t>
                      </m:r>
                      <m:r>
                        <m:rPr>
                          <m:nor/>
                        </m:rPr>
                        <a:rPr lang="pl-PL" baseline="30000" dirty="0"/>
                        <m:t>−1</m:t>
                      </m:r>
                      <m:r>
                        <m:rPr>
                          <m:nor/>
                        </m:rPr>
                        <a:rPr lang="pl-PL" b="0" i="0" baseline="30000" dirty="0" smtClean="0"/>
                        <m:t>8</m:t>
                      </m:r>
                      <m:r>
                        <m:rPr>
                          <m:nor/>
                        </m:rPr>
                        <a:rPr lang="pl-PL" baseline="30000" dirty="0"/>
                        <m:t> </m:t>
                      </m:r>
                      <m:r>
                        <m:rPr>
                          <m:nor/>
                        </m:rPr>
                        <a:rPr lang="pl-PL" dirty="0"/>
                        <m:t>J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pl-P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l-P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1,63 10</m:t>
                          </m:r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pl-PL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F44BC21D-9684-4D3B-B32D-F8A2256D4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183" y="2182310"/>
                <a:ext cx="3569247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0F93A4E0-46AD-4985-B790-55C7D09CD990}"/>
                  </a:ext>
                </a:extLst>
              </p:cNvPr>
              <p:cNvSpPr/>
              <p:nvPr/>
            </p:nvSpPr>
            <p:spPr>
              <a:xfrm>
                <a:off x="2013746" y="3113948"/>
                <a:ext cx="942887" cy="496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pl-PL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l-PL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0F93A4E0-46AD-4985-B790-55C7D09CD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46" y="3113948"/>
                <a:ext cx="942887" cy="496803"/>
              </a:xfrm>
              <a:prstGeom prst="rect">
                <a:avLst/>
              </a:prstGeom>
              <a:blipFill>
                <a:blip r:embed="rId7"/>
                <a:stretch>
                  <a:fillRect l="-5161" b="-61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E0185595-98BC-4227-A476-1FC35B231B32}"/>
                  </a:ext>
                </a:extLst>
              </p:cNvPr>
              <p:cNvSpPr/>
              <p:nvPr/>
            </p:nvSpPr>
            <p:spPr>
              <a:xfrm>
                <a:off x="3333521" y="3113948"/>
                <a:ext cx="864339" cy="495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pl-PL" b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l-PL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pl-PL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den>
                    </m:f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E0185595-98BC-4227-A476-1FC35B231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521" y="3113948"/>
                <a:ext cx="864339" cy="495328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DEC45B4E-7EB6-4594-ACBD-AB4E80B84047}"/>
                  </a:ext>
                </a:extLst>
              </p:cNvPr>
              <p:cNvSpPr/>
              <p:nvPr/>
            </p:nvSpPr>
            <p:spPr>
              <a:xfrm>
                <a:off x="354500" y="4064755"/>
                <a:ext cx="6184001" cy="689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6,62 </m:t>
                          </m:r>
                          <m:sSup>
                            <m:sSupPr>
                              <m:ctrlPr>
                                <a:rPr lang="pl-PL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−34</m:t>
                              </m:r>
                            </m:sup>
                          </m:sSup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𝐽𝑠</m:t>
                          </m:r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3∙ </m:t>
                          </m:r>
                          <m:sSup>
                            <m:sSupPr>
                              <m:ctrlPr>
                                <a:rPr lang="pl-PL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8 </m:t>
                              </m:r>
                            </m:sup>
                          </m:sSup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l-PL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l-PL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pl-PL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1,63</m:t>
                          </m:r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l-PL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l-P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sup>
                          </m:sSup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  <m:r>
                        <a:rPr lang="pl-PL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=1,22 </m:t>
                      </m:r>
                      <m:sSup>
                        <m:sSupPr>
                          <m:ctrlP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l-PL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=122 </m:t>
                      </m:r>
                      <m:r>
                        <a:rPr lang="pl-PL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DEC45B4E-7EB6-4594-ACBD-AB4E80B84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00" y="4064755"/>
                <a:ext cx="6184001" cy="689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72DAE67-AF1A-434D-85FC-4E4B30F7FDF7}"/>
              </a:ext>
            </a:extLst>
          </p:cNvPr>
          <p:cNvSpPr txBox="1"/>
          <p:nvPr/>
        </p:nvSpPr>
        <p:spPr>
          <a:xfrm>
            <a:off x="1422400" y="5682054"/>
            <a:ext cx="5686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Oblicz wartość energii oraz długość fali fotonu jaki wywoła </a:t>
            </a:r>
            <a:br>
              <a:rPr lang="pl-PL" dirty="0"/>
            </a:br>
            <a:r>
              <a:rPr lang="pl-PL" dirty="0"/>
              <a:t>przejście pomiędzy poziomem 4 i 5. </a:t>
            </a:r>
            <a:br>
              <a:rPr lang="pl-PL" dirty="0"/>
            </a:br>
            <a:r>
              <a:rPr lang="pl-PL" dirty="0"/>
              <a:t>Jaka jest barwa tego promieniowania?</a:t>
            </a:r>
          </a:p>
        </p:txBody>
      </p:sp>
      <p:pic>
        <p:nvPicPr>
          <p:cNvPr id="18" name="Obraz 17" descr="Obraz zawierający obiekt, zegar, zegarek&#10;&#10;Opis wygenerowany automatycznie">
            <a:extLst>
              <a:ext uri="{FF2B5EF4-FFF2-40B4-BE49-F238E27FC236}">
                <a16:creationId xmlns:a16="http://schemas.microsoft.com/office/drawing/2014/main" id="{8E17E27C-0199-4762-AC71-E5B19B0F54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9" y="5696133"/>
            <a:ext cx="844206" cy="844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90"/>
    </mc:Choice>
    <mc:Fallback xmlns="">
      <p:transition spd="slow" advTm="155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8" grpId="0"/>
      <p:bldP spid="15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komputer, zegar&#10;&#10;Opis wygenerowany automatycznie">
            <a:extLst>
              <a:ext uri="{FF2B5EF4-FFF2-40B4-BE49-F238E27FC236}">
                <a16:creationId xmlns:a16="http://schemas.microsoft.com/office/drawing/2014/main" id="{9B997139-6C24-4A7A-B2D5-DFD17B060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4" y="0"/>
            <a:ext cx="6033207" cy="6858000"/>
          </a:xfrm>
          <a:prstGeom prst="rect">
            <a:avLst/>
          </a:prstGeom>
        </p:spPr>
      </p:pic>
      <p:pic>
        <p:nvPicPr>
          <p:cNvPr id="10" name="Obraz 9" descr="Obraz zawierający jasne, zegar&#10;&#10;Opis wygenerowany automatycznie">
            <a:extLst>
              <a:ext uri="{FF2B5EF4-FFF2-40B4-BE49-F238E27FC236}">
                <a16:creationId xmlns:a16="http://schemas.microsoft.com/office/drawing/2014/main" id="{B7F8EE4D-636E-4C05-9291-611823D96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9" y="897233"/>
            <a:ext cx="5891753" cy="235670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EC9E18B-4E95-496A-B137-3FC81797E2EA}"/>
              </a:ext>
            </a:extLst>
          </p:cNvPr>
          <p:cNvSpPr txBox="1"/>
          <p:nvPr/>
        </p:nvSpPr>
        <p:spPr>
          <a:xfrm>
            <a:off x="301657" y="527901"/>
            <a:ext cx="242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Widmo atomu wodoru: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04ABB29D-CA0C-422F-A59C-0D9845903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4" y="3459941"/>
            <a:ext cx="2869800" cy="2500826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8F0C2FD-B9E7-4861-A510-4A92A34A5081}"/>
              </a:ext>
            </a:extLst>
          </p:cNvPr>
          <p:cNvSpPr txBox="1"/>
          <p:nvPr/>
        </p:nvSpPr>
        <p:spPr>
          <a:xfrm>
            <a:off x="1366075" y="6003492"/>
            <a:ext cx="342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Ten model jest nieprawidłowy!!!!!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8A749D14-5B78-473E-A2AD-33A407CCD894}"/>
              </a:ext>
            </a:extLst>
          </p:cNvPr>
          <p:cNvCxnSpPr/>
          <p:nvPr/>
        </p:nvCxnSpPr>
        <p:spPr>
          <a:xfrm>
            <a:off x="1850774" y="3599352"/>
            <a:ext cx="2438422" cy="240414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F7836D3-0439-4186-A31B-DC1C839A8124}"/>
              </a:ext>
            </a:extLst>
          </p:cNvPr>
          <p:cNvCxnSpPr/>
          <p:nvPr/>
        </p:nvCxnSpPr>
        <p:spPr>
          <a:xfrm flipH="1">
            <a:off x="1664581" y="3459941"/>
            <a:ext cx="2813151" cy="250082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12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29"/>
    </mc:Choice>
    <mc:Fallback xmlns="">
      <p:transition spd="slow" advTm="236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komputer, zegar&#10;&#10;Opis wygenerowany automatycznie">
            <a:extLst>
              <a:ext uri="{FF2B5EF4-FFF2-40B4-BE49-F238E27FC236}">
                <a16:creationId xmlns:a16="http://schemas.microsoft.com/office/drawing/2014/main" id="{9B997139-6C24-4A7A-B2D5-DFD17B060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4" y="0"/>
            <a:ext cx="6033207" cy="6858000"/>
          </a:xfrm>
          <a:prstGeom prst="rect">
            <a:avLst/>
          </a:prstGeom>
        </p:spPr>
      </p:pic>
      <p:pic>
        <p:nvPicPr>
          <p:cNvPr id="10" name="Obraz 9" descr="Obraz zawierający jasne, zegar&#10;&#10;Opis wygenerowany automatycznie">
            <a:extLst>
              <a:ext uri="{FF2B5EF4-FFF2-40B4-BE49-F238E27FC236}">
                <a16:creationId xmlns:a16="http://schemas.microsoft.com/office/drawing/2014/main" id="{B7F8EE4D-636E-4C05-9291-611823D96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9" y="897233"/>
            <a:ext cx="5891753" cy="235670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EC9E18B-4E95-496A-B137-3FC81797E2EA}"/>
              </a:ext>
            </a:extLst>
          </p:cNvPr>
          <p:cNvSpPr txBox="1"/>
          <p:nvPr/>
        </p:nvSpPr>
        <p:spPr>
          <a:xfrm>
            <a:off x="301657" y="527901"/>
            <a:ext cx="242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Widmo atomu wodoru: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8F0C2FD-B9E7-4861-A510-4A92A34A5081}"/>
              </a:ext>
            </a:extLst>
          </p:cNvPr>
          <p:cNvSpPr txBox="1"/>
          <p:nvPr/>
        </p:nvSpPr>
        <p:spPr>
          <a:xfrm>
            <a:off x="994115" y="5995890"/>
            <a:ext cx="448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To jest rzeczywisty obraz atomu wodoru!!!!!</a:t>
            </a:r>
          </a:p>
        </p:txBody>
      </p:sp>
      <p:pic>
        <p:nvPicPr>
          <p:cNvPr id="3" name="Obraz 2" descr="Obraz zawierający gwiazdka, jasne, koralowiec, niebieski&#10;&#10;Opis wygenerowany automatycznie">
            <a:extLst>
              <a:ext uri="{FF2B5EF4-FFF2-40B4-BE49-F238E27FC236}">
                <a16:creationId xmlns:a16="http://schemas.microsoft.com/office/drawing/2014/main" id="{98A96724-129F-4D1D-AB7A-417F00ACC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7" y="3530933"/>
            <a:ext cx="2187958" cy="218795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EADCDA7-069E-4525-850A-56712980C8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078" t="18395" r="13047" b="19750"/>
          <a:stretch/>
        </p:blipFill>
        <p:spPr>
          <a:xfrm>
            <a:off x="3134845" y="3500689"/>
            <a:ext cx="2667001" cy="2356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29"/>
    </mc:Choice>
    <mc:Fallback xmlns="">
      <p:transition spd="slow" advTm="236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2124A2F-4CCA-4521-BEED-702661B82DCE}"/>
              </a:ext>
            </a:extLst>
          </p:cNvPr>
          <p:cNvSpPr txBox="1"/>
          <p:nvPr/>
        </p:nvSpPr>
        <p:spPr>
          <a:xfrm>
            <a:off x="4996962" y="414779"/>
            <a:ext cx="1945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Atom wodoru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19CD1B9-87AA-4DD6-B9ED-AA7D81EC1BD3}"/>
              </a:ext>
            </a:extLst>
          </p:cNvPr>
          <p:cNvSpPr txBox="1"/>
          <p:nvPr/>
        </p:nvSpPr>
        <p:spPr>
          <a:xfrm>
            <a:off x="548635" y="3995676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Są 4 liczby kwantowe które opisują stan elektronu w atomie: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1C3D57D-9F22-4A90-936D-E77A9E7E87B5}"/>
              </a:ext>
            </a:extLst>
          </p:cNvPr>
          <p:cNvSpPr txBox="1"/>
          <p:nvPr/>
        </p:nvSpPr>
        <p:spPr>
          <a:xfrm>
            <a:off x="963597" y="4401623"/>
            <a:ext cx="9129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1. </a:t>
            </a:r>
            <a:r>
              <a:rPr lang="pl-PL" i="1" dirty="0"/>
              <a:t>n</a:t>
            </a:r>
            <a:r>
              <a:rPr lang="pl-PL" dirty="0"/>
              <a:t> – główna liczba kwantowa - kwantuje całkowitą energię układu. Przyjmuje wartości 1, 2, 3…</a:t>
            </a:r>
          </a:p>
          <a:p>
            <a:r>
              <a:rPr lang="pl-PL" dirty="0"/>
              <a:t>2. </a:t>
            </a:r>
            <a:r>
              <a:rPr lang="pl-PL" i="1" dirty="0"/>
              <a:t>l</a:t>
            </a:r>
            <a:r>
              <a:rPr lang="pl-PL" dirty="0"/>
              <a:t> – poboczna liczba kwantowa – 0(s),1(p),2(d),3(f)…n-1 </a:t>
            </a:r>
          </a:p>
          <a:p>
            <a:r>
              <a:rPr lang="pl-PL" dirty="0"/>
              <a:t>3.</a:t>
            </a:r>
            <a:r>
              <a:rPr lang="pl-PL" i="1" dirty="0"/>
              <a:t> m</a:t>
            </a:r>
            <a:r>
              <a:rPr lang="pl-PL" dirty="0"/>
              <a:t> - magnetyczna liczba kwantowa - -l….0…l</a:t>
            </a:r>
          </a:p>
          <a:p>
            <a:r>
              <a:rPr lang="pl-PL" dirty="0"/>
              <a:t>4.</a:t>
            </a:r>
            <a:r>
              <a:rPr lang="pl-PL" i="1" dirty="0"/>
              <a:t> m</a:t>
            </a:r>
            <a:r>
              <a:rPr lang="pl-PL" baseline="-25000" dirty="0"/>
              <a:t>s</a:t>
            </a:r>
            <a:r>
              <a:rPr lang="pl-PL" dirty="0"/>
              <a:t> – magnetyczna spinowa liczba kwantowa: - +1/2 lub -1/2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8CD2476D-CADE-4439-AAC0-11645017FF97}"/>
                  </a:ext>
                </a:extLst>
              </p:cNvPr>
              <p:cNvSpPr/>
              <p:nvPr/>
            </p:nvSpPr>
            <p:spPr>
              <a:xfrm>
                <a:off x="2924748" y="2119045"/>
                <a:ext cx="5860066" cy="656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𝒏𝒍𝒎</m:t>
                        </m:r>
                      </m:sub>
                    </m:sSub>
                    <m:r>
                      <m:rPr>
                        <m:nor/>
                      </m:rPr>
                      <a:rPr lang="pl-PL" sz="3600" dirty="0" smtClean="0"/>
                      <m:t>(</m:t>
                    </m:r>
                    <m:r>
                      <m:rPr>
                        <m:nor/>
                      </m:rPr>
                      <a:rPr lang="pl-PL" sz="3600" i="1" dirty="0" smtClean="0"/>
                      <m:t>r</m:t>
                    </m:r>
                    <m:r>
                      <m:rPr>
                        <m:nor/>
                      </m:rPr>
                      <a:rPr lang="pl-PL" sz="3600" dirty="0" smtClean="0"/>
                      <m:t>,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sz="3600" dirty="0"/>
                      <m:t>)</m:t>
                    </m:r>
                  </m:oMath>
                </a14:m>
                <a:r>
                  <a:rPr lang="pl-PL" sz="3600" dirty="0"/>
                  <a:t>=</a:t>
                </a:r>
                <a:r>
                  <a:rPr lang="pl-PL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8CD2476D-CADE-4439-AAC0-11645017F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748" y="2119045"/>
                <a:ext cx="5860066" cy="656270"/>
              </a:xfrm>
              <a:prstGeom prst="rect">
                <a:avLst/>
              </a:prstGeom>
              <a:blipFill>
                <a:blip r:embed="rId5"/>
                <a:stretch>
                  <a:fillRect t="-13084" b="-355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5D4879CF-103F-4BC4-9F54-349C0009A4DC}"/>
                  </a:ext>
                </a:extLst>
              </p:cNvPr>
              <p:cNvSpPr txBox="1"/>
              <p:nvPr/>
            </p:nvSpPr>
            <p:spPr>
              <a:xfrm>
                <a:off x="208427" y="1256048"/>
                <a:ext cx="3920513" cy="379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l-PL" sz="24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sz="2400" b="1" dirty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</m:acc>
                      <m:r>
                        <m:rPr>
                          <m:nor/>
                        </m:rPr>
                        <a:rPr lang="el-GR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sz="2400" b="1" dirty="0"/>
                        <m:t>(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r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sz="2400" b="1" dirty="0"/>
                        <m:t>)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 = </m:t>
                      </m:r>
                      <m:r>
                        <m:rPr>
                          <m:nor/>
                        </m:rPr>
                        <a:rPr lang="pl-PL" sz="2400" b="1" i="0" dirty="0" smtClean="0"/>
                        <m:t>E</m:t>
                      </m:r>
                      <m:r>
                        <m:rPr>
                          <m:nor/>
                        </m:rPr>
                        <a:rPr lang="el-GR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pl-PL" sz="2400" b="1" dirty="0"/>
                        <m:t>(</m:t>
                      </m:r>
                      <m:r>
                        <m:rPr>
                          <m:nor/>
                        </m:rPr>
                        <a:rPr lang="pl-PL" sz="2400" b="1" dirty="0"/>
                        <m:t>r</m:t>
                      </m:r>
                      <m:r>
                        <m:rPr>
                          <m:nor/>
                        </m:rPr>
                        <a:rPr lang="pl-PL" sz="2400" b="1" dirty="0"/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sz="2400" b="1" dirty="0"/>
                        <m:t>)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6" name="pole tekstowe 5">
                <a:extLst>
                  <a:ext uri="{FF2B5EF4-FFF2-40B4-BE49-F238E27FC236}">
                    <a16:creationId xmlns:a16="http://schemas.microsoft.com/office/drawing/2014/main" id="{5D4879CF-103F-4BC4-9F54-349C0009A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27" y="1256048"/>
                <a:ext cx="3920513" cy="379206"/>
              </a:xfrm>
              <a:prstGeom prst="rect">
                <a:avLst/>
              </a:prstGeom>
              <a:blipFill>
                <a:blip r:embed="rId6"/>
                <a:stretch>
                  <a:fillRect t="-17742" b="-306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7FCBAEC-D483-4E81-AFD4-AF2DE919BBF7}"/>
              </a:ext>
            </a:extLst>
          </p:cNvPr>
          <p:cNvSpPr txBox="1"/>
          <p:nvPr/>
        </p:nvSpPr>
        <p:spPr>
          <a:xfrm>
            <a:off x="781093" y="2213486"/>
            <a:ext cx="16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Funkcja falowa: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F8E22A66-DF6A-485D-9E81-89426531B620}"/>
              </a:ext>
            </a:extLst>
          </p:cNvPr>
          <p:cNvCxnSpPr/>
          <p:nvPr/>
        </p:nvCxnSpPr>
        <p:spPr>
          <a:xfrm flipV="1">
            <a:off x="6320730" y="2802685"/>
            <a:ext cx="555441" cy="43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62B3509-97C2-4A60-834A-E02690C58F69}"/>
              </a:ext>
            </a:extLst>
          </p:cNvPr>
          <p:cNvSpPr txBox="1"/>
          <p:nvPr/>
        </p:nvSpPr>
        <p:spPr>
          <a:xfrm>
            <a:off x="4684351" y="3284805"/>
            <a:ext cx="703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Harmonika sferyczna – mówi o kształcie orbitalu</a:t>
            </a:r>
          </a:p>
          <a:p>
            <a:r>
              <a:rPr lang="pl-PL" dirty="0"/>
              <a:t>(to praktycznie ta sama postać matematyczna co dla rotatora sztywnego)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ABF5AB37-B0E5-4AE7-AA75-D0CBB0140217}"/>
              </a:ext>
            </a:extLst>
          </p:cNvPr>
          <p:cNvCxnSpPr/>
          <p:nvPr/>
        </p:nvCxnSpPr>
        <p:spPr>
          <a:xfrm flipV="1">
            <a:off x="5129039" y="2785382"/>
            <a:ext cx="527148" cy="138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6326A35-F8C8-4EE7-BF66-F88D859E4295}"/>
              </a:ext>
            </a:extLst>
          </p:cNvPr>
          <p:cNvSpPr txBox="1"/>
          <p:nvPr/>
        </p:nvSpPr>
        <p:spPr>
          <a:xfrm>
            <a:off x="715316" y="2879637"/>
            <a:ext cx="396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Funkcja radialna (określa jak zmienia się </a:t>
            </a:r>
          </a:p>
          <a:p>
            <a:r>
              <a:rPr lang="pl-PL" dirty="0"/>
              <a:t>funkcja falowa z odległością od jądra)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79"/>
    </mc:Choice>
    <mc:Fallback xmlns="">
      <p:transition spd="slow" advTm="149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  <p:bldP spid="12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9DA73676-3C9D-4181-991D-2D9D6B912022}"/>
                  </a:ext>
                </a:extLst>
              </p:cNvPr>
              <p:cNvSpPr/>
              <p:nvPr/>
            </p:nvSpPr>
            <p:spPr>
              <a:xfrm>
                <a:off x="259343" y="1653335"/>
                <a:ext cx="2986843" cy="376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b>
                    </m:sSub>
                    <m:r>
                      <m:rPr>
                        <m:nor/>
                      </m:rPr>
                      <a:rPr lang="pl-PL" dirty="0"/>
                      <m:t>(</m:t>
                    </m:r>
                    <m:r>
                      <m:rPr>
                        <m:nor/>
                      </m:rPr>
                      <a:rPr lang="pl-PL" i="1" dirty="0"/>
                      <m:t>r</m:t>
                    </m:r>
                    <m:r>
                      <m:rPr>
                        <m:nor/>
                      </m:rPr>
                      <a:rPr lang="pl-PL" dirty="0"/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dirty="0"/>
                      <m:t>)</m:t>
                    </m:r>
                  </m:oMath>
                </a14:m>
                <a:r>
                  <a:rPr lang="pl-PL" dirty="0"/>
                  <a:t>=</a:t>
                </a:r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9DA73676-3C9D-4181-991D-2D9D6B912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3" y="1653335"/>
                <a:ext cx="2986843" cy="376513"/>
              </a:xfrm>
              <a:prstGeom prst="rect">
                <a:avLst/>
              </a:prstGeom>
              <a:blipFill>
                <a:blip r:embed="rId6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6DF14874-D983-47F2-AFFF-A39E12E15DEC}"/>
                  </a:ext>
                </a:extLst>
              </p:cNvPr>
              <p:cNvSpPr/>
              <p:nvPr/>
            </p:nvSpPr>
            <p:spPr>
              <a:xfrm>
                <a:off x="3504425" y="1368106"/>
                <a:ext cx="2371162" cy="867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l-P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l-PL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pl-PL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6DF14874-D983-47F2-AFFF-A39E12E15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25" y="1368106"/>
                <a:ext cx="2371162" cy="8678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id="{97B4B2A0-0629-42F4-9B50-2708EEB41E55}"/>
                  </a:ext>
                </a:extLst>
              </p:cNvPr>
              <p:cNvSpPr/>
              <p:nvPr/>
            </p:nvSpPr>
            <p:spPr>
              <a:xfrm>
                <a:off x="6238524" y="1480933"/>
                <a:ext cx="1863523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id="{97B4B2A0-0629-42F4-9B50-2708EEB41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524" y="1480933"/>
                <a:ext cx="1863523" cy="6646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id="{E0985482-3E44-4258-B3CF-373951786D70}"/>
                  </a:ext>
                </a:extLst>
              </p:cNvPr>
              <p:cNvSpPr/>
              <p:nvPr/>
            </p:nvSpPr>
            <p:spPr>
              <a:xfrm>
                <a:off x="8464984" y="1330240"/>
                <a:ext cx="3019416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b>
                    </m:sSub>
                    <m:r>
                      <m:rPr>
                        <m:nor/>
                      </m:rPr>
                      <a:rPr lang="pl-PL" sz="2000" dirty="0"/>
                      <m:t>(</m:t>
                    </m:r>
                    <m:r>
                      <m:rPr>
                        <m:nor/>
                      </m:rPr>
                      <a:rPr lang="pl-PL" sz="2000" i="1" dirty="0"/>
                      <m:t>r</m:t>
                    </m:r>
                    <m:r>
                      <m:rPr>
                        <m:nor/>
                      </m:rPr>
                      <a:rPr lang="pl-PL" sz="2000" dirty="0"/>
                      <m:t>,</m:t>
                    </m:r>
                    <m:r>
                      <a:rPr lang="pl-P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sz="2000" dirty="0"/>
                      <m:t>)</m:t>
                    </m:r>
                  </m:oMath>
                </a14:m>
                <a:r>
                  <a:rPr lang="pl-PL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l-PL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l-PL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l-P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l-P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id="{E0985482-3E44-4258-B3CF-373951786D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984" y="1330240"/>
                <a:ext cx="3019416" cy="7288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2BFEA06-16FA-47B2-B669-659176B41300}"/>
              </a:ext>
            </a:extLst>
          </p:cNvPr>
          <p:cNvSpPr txBox="1"/>
          <p:nvPr/>
        </p:nvSpPr>
        <p:spPr>
          <a:xfrm>
            <a:off x="9480248" y="780527"/>
            <a:ext cx="174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Jest to orbital 1s</a:t>
            </a:r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C9C239F3-4794-46D4-AE10-1E32CF913EB8}"/>
              </a:ext>
            </a:extLst>
          </p:cNvPr>
          <p:cNvCxnSpPr>
            <a:cxnSpLocks/>
          </p:cNvCxnSpPr>
          <p:nvPr/>
        </p:nvCxnSpPr>
        <p:spPr>
          <a:xfrm flipV="1">
            <a:off x="7511142" y="2198958"/>
            <a:ext cx="169683" cy="263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F2EFA685-9627-4C21-A32B-1642555D14A2}"/>
                  </a:ext>
                </a:extLst>
              </p:cNvPr>
              <p:cNvSpPr txBox="1"/>
              <p:nvPr/>
            </p:nvSpPr>
            <p:spPr>
              <a:xfrm>
                <a:off x="2462644" y="2331180"/>
                <a:ext cx="50484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dirty="0"/>
                  <a:t>Wartość jest stała – funkcja nie zależy od kątów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pl-PL" dirty="0"/>
              </a:p>
              <a:p>
                <a:pPr algn="ctr"/>
                <a:r>
                  <a:rPr lang="pl-PL" dirty="0"/>
                  <a:t>a zatem kształt funkcji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b>
                    </m:sSub>
                    <m:r>
                      <m:rPr>
                        <m:nor/>
                      </m:rPr>
                      <a:rPr lang="pl-PL" dirty="0"/>
                      <m:t>(</m:t>
                    </m:r>
                    <m:r>
                      <m:rPr>
                        <m:nor/>
                      </m:rPr>
                      <a:rPr lang="pl-PL" i="1" dirty="0"/>
                      <m:t>r</m:t>
                    </m:r>
                    <m:r>
                      <m:rPr>
                        <m:nor/>
                      </m:rPr>
                      <a:rPr lang="pl-PL" dirty="0"/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dirty="0"/>
                      <m:t>)</m:t>
                    </m:r>
                    <m:r>
                      <m:rPr>
                        <m:nor/>
                      </m:rPr>
                      <a:rPr lang="pl-PL" b="0" i="0" dirty="0" smtClean="0"/>
                      <m:t> </m:t>
                    </m:r>
                    <m:r>
                      <m:rPr>
                        <m:nor/>
                      </m:rPr>
                      <a:rPr lang="pl-PL" b="0" i="0" dirty="0" smtClean="0"/>
                      <m:t>jest</m:t>
                    </m:r>
                  </m:oMath>
                </a14:m>
                <a:r>
                  <a:rPr lang="pl-PL" dirty="0"/>
                  <a:t> sferyczny</a:t>
                </a:r>
              </a:p>
              <a:p>
                <a:pPr algn="ctr"/>
                <a:r>
                  <a:rPr lang="pl-PL" dirty="0"/>
                  <a:t>i zależy wyłącznie od odległości od jądra </a:t>
                </a:r>
              </a:p>
            </p:txBody>
          </p:sp>
        </mc:Choice>
        <mc:Fallback xmlns=""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F2EFA685-9627-4C21-A32B-1642555D1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644" y="2331180"/>
                <a:ext cx="5048498" cy="923330"/>
              </a:xfrm>
              <a:prstGeom prst="rect">
                <a:avLst/>
              </a:prstGeom>
              <a:blipFill>
                <a:blip r:embed="rId10"/>
                <a:stretch>
                  <a:fillRect l="-604" t="-3289" b="-9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Obraz 37">
            <a:extLst>
              <a:ext uri="{FF2B5EF4-FFF2-40B4-BE49-F238E27FC236}">
                <a16:creationId xmlns:a16="http://schemas.microsoft.com/office/drawing/2014/main" id="{089F5EE2-2FEB-4802-B466-B6A9741D4F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1" y="3316496"/>
            <a:ext cx="4390560" cy="2676945"/>
          </a:xfrm>
          <a:prstGeom prst="rect">
            <a:avLst/>
          </a:prstGeom>
        </p:spPr>
      </p:pic>
      <p:sp>
        <p:nvSpPr>
          <p:cNvPr id="40" name="pole tekstowe 39">
            <a:extLst>
              <a:ext uri="{FF2B5EF4-FFF2-40B4-BE49-F238E27FC236}">
                <a16:creationId xmlns:a16="http://schemas.microsoft.com/office/drawing/2014/main" id="{C925ABF7-3D8C-41DB-AD5B-2496615F72B2}"/>
              </a:ext>
            </a:extLst>
          </p:cNvPr>
          <p:cNvSpPr txBox="1"/>
          <p:nvPr/>
        </p:nvSpPr>
        <p:spPr>
          <a:xfrm>
            <a:off x="2654699" y="6310050"/>
            <a:ext cx="21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Gęstość elektronowa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64DADA2E-9035-44CD-B13F-220C45B9C623}"/>
              </a:ext>
            </a:extLst>
          </p:cNvPr>
          <p:cNvSpPr txBox="1"/>
          <p:nvPr/>
        </p:nvSpPr>
        <p:spPr>
          <a:xfrm>
            <a:off x="3728711" y="4331804"/>
            <a:ext cx="3250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Największa gęstość elektronowa </a:t>
            </a:r>
          </a:p>
          <a:p>
            <a:r>
              <a:rPr lang="pl-PL" dirty="0"/>
              <a:t>jest na jądrze atomowym!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id="{D272333B-CF13-4974-9903-760C32446D06}"/>
                  </a:ext>
                </a:extLst>
              </p:cNvPr>
              <p:cNvSpPr/>
              <p:nvPr/>
            </p:nvSpPr>
            <p:spPr>
              <a:xfrm>
                <a:off x="2870473" y="5892807"/>
                <a:ext cx="1803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/>
                  <a:t>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𝒏𝒍𝒎</m:t>
                        </m:r>
                      </m:sub>
                    </m:sSub>
                    <m:r>
                      <m:rPr>
                        <m:nor/>
                      </m:rPr>
                      <a:rPr lang="pl-PL" dirty="0"/>
                      <m:t>(</m:t>
                    </m:r>
                    <m:r>
                      <m:rPr>
                        <m:nor/>
                      </m:rPr>
                      <a:rPr lang="pl-PL" i="1" dirty="0"/>
                      <m:t>r</m:t>
                    </m:r>
                    <m:r>
                      <m:rPr>
                        <m:nor/>
                      </m:rPr>
                      <a:rPr lang="pl-PL" dirty="0"/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dirty="0"/>
                      <m:t>)</m:t>
                    </m:r>
                    <m: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id="{D272333B-CF13-4974-9903-760C32446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473" y="5892807"/>
                <a:ext cx="1803122" cy="369332"/>
              </a:xfrm>
              <a:prstGeom prst="rect">
                <a:avLst/>
              </a:prstGeom>
              <a:blipFill>
                <a:blip r:embed="rId12"/>
                <a:stretch>
                  <a:fillRect l="-3041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BEC45342-32A8-4998-B481-B16E29109C08}"/>
                  </a:ext>
                </a:extLst>
              </p:cNvPr>
              <p:cNvSpPr/>
              <p:nvPr/>
            </p:nvSpPr>
            <p:spPr>
              <a:xfrm>
                <a:off x="930025" y="5940718"/>
                <a:ext cx="13911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𝒏𝒍𝒎</m:t>
                          </m:r>
                        </m:sub>
                      </m:sSub>
                      <m:r>
                        <m:rPr>
                          <m:nor/>
                        </m:rPr>
                        <a:rPr lang="pl-PL" dirty="0"/>
                        <m:t>(</m:t>
                      </m:r>
                      <m:r>
                        <m:rPr>
                          <m:nor/>
                        </m:rPr>
                        <a:rPr lang="pl-PL" i="1" dirty="0"/>
                        <m:t>r</m:t>
                      </m:r>
                      <m:r>
                        <m:rPr>
                          <m:nor/>
                        </m:rPr>
                        <a:rPr lang="pl-PL" dirty="0"/>
                        <m:t>,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dirty="0"/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BEC45342-32A8-4998-B481-B16E29109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5" y="5940718"/>
                <a:ext cx="1391150" cy="369332"/>
              </a:xfrm>
              <a:prstGeom prst="rect">
                <a:avLst/>
              </a:prstGeom>
              <a:blipFill>
                <a:blip r:embed="rId1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3750B65A-7CDD-4AFC-AFFF-609008ABEACD}"/>
                  </a:ext>
                </a:extLst>
              </p:cNvPr>
              <p:cNvSpPr/>
              <p:nvPr/>
            </p:nvSpPr>
            <p:spPr>
              <a:xfrm>
                <a:off x="3383608" y="267726"/>
                <a:ext cx="5860066" cy="656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𝒏𝒍𝒎</m:t>
                        </m:r>
                      </m:sub>
                    </m:sSub>
                    <m:r>
                      <m:rPr>
                        <m:nor/>
                      </m:rPr>
                      <a:rPr lang="pl-PL" sz="3600" dirty="0" smtClean="0"/>
                      <m:t>(</m:t>
                    </m:r>
                    <m:r>
                      <m:rPr>
                        <m:nor/>
                      </m:rPr>
                      <a:rPr lang="pl-PL" sz="3600" i="1" dirty="0" smtClean="0"/>
                      <m:t>r</m:t>
                    </m:r>
                    <m:r>
                      <m:rPr>
                        <m:nor/>
                      </m:rPr>
                      <a:rPr lang="pl-PL" sz="3600" dirty="0" smtClean="0"/>
                      <m:t>,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sz="3600" dirty="0"/>
                      <m:t>)</m:t>
                    </m:r>
                  </m:oMath>
                </a14:m>
                <a:r>
                  <a:rPr lang="pl-PL" sz="3600" dirty="0"/>
                  <a:t>=</a:t>
                </a:r>
                <a:r>
                  <a:rPr lang="pl-PL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pl-PL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pl-PL" sz="36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pl-PL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l-PL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3750B65A-7CDD-4AFC-AFFF-609008ABE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608" y="267726"/>
                <a:ext cx="5860066" cy="656270"/>
              </a:xfrm>
              <a:prstGeom prst="rect">
                <a:avLst/>
              </a:prstGeom>
              <a:blipFill>
                <a:blip r:embed="rId15"/>
                <a:stretch>
                  <a:fillRect t="-12963" b="-342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wal 23">
            <a:extLst>
              <a:ext uri="{FF2B5EF4-FFF2-40B4-BE49-F238E27FC236}">
                <a16:creationId xmlns:a16="http://schemas.microsoft.com/office/drawing/2014/main" id="{16E831F3-1470-4047-95C0-491CE1490D2F}"/>
              </a:ext>
            </a:extLst>
          </p:cNvPr>
          <p:cNvSpPr/>
          <p:nvPr/>
        </p:nvSpPr>
        <p:spPr>
          <a:xfrm>
            <a:off x="10578656" y="2281655"/>
            <a:ext cx="1335044" cy="1335042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226933AC-DBA6-49B8-94EA-283751D4EBE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6" t="591" b="9202"/>
          <a:stretch/>
        </p:blipFill>
        <p:spPr>
          <a:xfrm>
            <a:off x="10387166" y="4114463"/>
            <a:ext cx="1749617" cy="2466629"/>
          </a:xfrm>
          <a:prstGeom prst="rect">
            <a:avLst/>
          </a:prstGeom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F0FD167D-89D5-459A-BC5C-18BF42D1E452}"/>
              </a:ext>
            </a:extLst>
          </p:cNvPr>
          <p:cNvSpPr/>
          <p:nvPr/>
        </p:nvSpPr>
        <p:spPr>
          <a:xfrm>
            <a:off x="10751238" y="123825"/>
            <a:ext cx="1231212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D35A5C2-04B6-43C6-A050-2923B223A6DA}"/>
              </a:ext>
            </a:extLst>
          </p:cNvPr>
          <p:cNvSpPr txBox="1"/>
          <p:nvPr/>
        </p:nvSpPr>
        <p:spPr>
          <a:xfrm>
            <a:off x="10824556" y="196765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1s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470"/>
    </mc:Choice>
    <mc:Fallback xmlns="">
      <p:transition spd="slow" advTm="379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0" grpId="0"/>
      <p:bldP spid="21" grpId="0"/>
      <p:bldP spid="23" grpId="0"/>
      <p:bldP spid="26" grpId="0"/>
      <p:bldP spid="40" grpId="0"/>
      <p:bldP spid="41" grpId="0"/>
      <p:bldP spid="17" grpId="0"/>
      <p:bldP spid="2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AA3D1CA5-BE73-478D-BC65-3361262F57E5}"/>
              </a:ext>
            </a:extLst>
          </p:cNvPr>
          <p:cNvSpPr/>
          <p:nvPr/>
        </p:nvSpPr>
        <p:spPr>
          <a:xfrm>
            <a:off x="10751238" y="123825"/>
            <a:ext cx="1231212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089F5EE2-2FEB-4802-B466-B6A9741D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6" y="3175500"/>
            <a:ext cx="4390560" cy="2676945"/>
          </a:xfrm>
          <a:prstGeom prst="rect">
            <a:avLst/>
          </a:prstGeom>
        </p:spPr>
      </p:pic>
      <p:sp>
        <p:nvSpPr>
          <p:cNvPr id="40" name="pole tekstowe 39">
            <a:extLst>
              <a:ext uri="{FF2B5EF4-FFF2-40B4-BE49-F238E27FC236}">
                <a16:creationId xmlns:a16="http://schemas.microsoft.com/office/drawing/2014/main" id="{C925ABF7-3D8C-41DB-AD5B-2496615F72B2}"/>
              </a:ext>
            </a:extLst>
          </p:cNvPr>
          <p:cNvSpPr txBox="1"/>
          <p:nvPr/>
        </p:nvSpPr>
        <p:spPr>
          <a:xfrm>
            <a:off x="2654699" y="6310050"/>
            <a:ext cx="214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Gęstość elektronowa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id="{D272333B-CF13-4974-9903-760C32446D06}"/>
                  </a:ext>
                </a:extLst>
              </p:cNvPr>
              <p:cNvSpPr/>
              <p:nvPr/>
            </p:nvSpPr>
            <p:spPr>
              <a:xfrm>
                <a:off x="2870473" y="5892807"/>
                <a:ext cx="1803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/>
                  <a:t>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𝒏𝒍𝒎</m:t>
                        </m:r>
                      </m:sub>
                    </m:sSub>
                    <m:r>
                      <m:rPr>
                        <m:nor/>
                      </m:rPr>
                      <a:rPr lang="pl-PL" dirty="0"/>
                      <m:t>(</m:t>
                    </m:r>
                    <m:r>
                      <m:rPr>
                        <m:nor/>
                      </m:rPr>
                      <a:rPr lang="pl-PL" i="1" dirty="0"/>
                      <m:t>r</m:t>
                    </m:r>
                    <m:r>
                      <m:rPr>
                        <m:nor/>
                      </m:rPr>
                      <a:rPr lang="pl-PL" dirty="0"/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dirty="0"/>
                      <m:t>)</m:t>
                    </m:r>
                    <m: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pl-PL" b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id="{D272333B-CF13-4974-9903-760C32446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473" y="5892807"/>
                <a:ext cx="1803122" cy="369332"/>
              </a:xfrm>
              <a:prstGeom prst="rect">
                <a:avLst/>
              </a:prstGeom>
              <a:blipFill>
                <a:blip r:embed="rId10"/>
                <a:stretch>
                  <a:fillRect l="-3041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BEC45342-32A8-4998-B481-B16E29109C08}"/>
                  </a:ext>
                </a:extLst>
              </p:cNvPr>
              <p:cNvSpPr/>
              <p:nvPr/>
            </p:nvSpPr>
            <p:spPr>
              <a:xfrm>
                <a:off x="930025" y="5940718"/>
                <a:ext cx="13911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𝒏𝒍𝒎</m:t>
                          </m:r>
                        </m:sub>
                      </m:sSub>
                      <m:r>
                        <m:rPr>
                          <m:nor/>
                        </m:rPr>
                        <a:rPr lang="pl-PL" dirty="0"/>
                        <m:t>(</m:t>
                      </m:r>
                      <m:r>
                        <m:rPr>
                          <m:nor/>
                        </m:rPr>
                        <a:rPr lang="pl-PL" i="1" dirty="0"/>
                        <m:t>r</m:t>
                      </m:r>
                      <m:r>
                        <m:rPr>
                          <m:nor/>
                        </m:rPr>
                        <a:rPr lang="pl-PL" dirty="0"/>
                        <m:t>,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pl-PL" dirty="0"/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BEC45342-32A8-4998-B481-B16E29109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5" y="5940718"/>
                <a:ext cx="1391150" cy="369332"/>
              </a:xfrm>
              <a:prstGeom prst="rect">
                <a:avLst/>
              </a:prstGeom>
              <a:blipFill>
                <a:blip r:embed="rId11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E1B872E-2075-4A2D-8065-8FA8CD5C9090}"/>
              </a:ext>
            </a:extLst>
          </p:cNvPr>
          <p:cNvSpPr txBox="1"/>
          <p:nvPr/>
        </p:nvSpPr>
        <p:spPr>
          <a:xfrm>
            <a:off x="4974168" y="1941614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𝛒(r)=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EEAED5ED-3FE1-4AD7-AABE-7989E31E3FCD}"/>
                  </a:ext>
                </a:extLst>
              </p:cNvPr>
              <p:cNvSpPr/>
              <p:nvPr/>
            </p:nvSpPr>
            <p:spPr>
              <a:xfrm>
                <a:off x="5673485" y="1547889"/>
                <a:ext cx="4582728" cy="1259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l-PL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pl-PL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l-PL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pl-PL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pl-PL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4"/>
                                </m:rP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pl-PL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l-PL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l-GR" sz="24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pl-PL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𝒏𝒍𝒎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pl-PL" sz="2400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pl-PL" sz="2400" i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pl-PL" sz="2400" dirty="0"/>
                                <m:t>,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m:rPr>
                                  <m:nor/>
                                </m:rPr>
                                <a:rPr lang="pl-PL" sz="2400" dirty="0"/>
                                <m:t>)</m:t>
                              </m:r>
                              <m:r>
                                <a:rPr lang="pl-PL" sz="2400" b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l-PL" sz="2400" b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m:rPr>
                                  <m:nor/>
                                </m:rPr>
                                <a:rPr lang="pl-PL" sz="2400" b="1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pl-P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m:rPr>
                                  <m:nor/>
                                </m:rPr>
                                <a:rPr lang="pl-PL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el-GR" sz="2400" b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l-PL" sz="2400" b="1" dirty="0"/>
              </a:p>
            </p:txBody>
          </p:sp>
        </mc:Choice>
        <mc:Fallback xmlns=""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EEAED5ED-3FE1-4AD7-AABE-7989E31E3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485" y="1547889"/>
                <a:ext cx="4582728" cy="12593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>
            <a:extLst>
              <a:ext uri="{FF2B5EF4-FFF2-40B4-BE49-F238E27FC236}">
                <a16:creationId xmlns:a16="http://schemas.microsoft.com/office/drawing/2014/main" id="{8DF951EA-A7DD-47E6-A3D1-04344D496036}"/>
              </a:ext>
            </a:extLst>
          </p:cNvPr>
          <p:cNvSpPr txBox="1"/>
          <p:nvPr/>
        </p:nvSpPr>
        <p:spPr>
          <a:xfrm>
            <a:off x="354266" y="1993742"/>
            <a:ext cx="4342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Radialna gęstość prawdopodobieństwa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854B3F89-E0F9-4448-803A-6243DBC74B3F}"/>
              </a:ext>
            </a:extLst>
          </p:cNvPr>
          <p:cNvSpPr/>
          <p:nvPr/>
        </p:nvSpPr>
        <p:spPr>
          <a:xfrm>
            <a:off x="10578656" y="2281655"/>
            <a:ext cx="1335044" cy="1335042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4BB3E098-7244-428B-BB1D-637239246B74}"/>
              </a:ext>
            </a:extLst>
          </p:cNvPr>
          <p:cNvSpPr/>
          <p:nvPr/>
        </p:nvSpPr>
        <p:spPr>
          <a:xfrm>
            <a:off x="10972800" y="2668978"/>
            <a:ext cx="509048" cy="509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14C80843-4EEE-4316-8F07-B6F7684085CA}"/>
              </a:ext>
            </a:extLst>
          </p:cNvPr>
          <p:cNvSpPr/>
          <p:nvPr/>
        </p:nvSpPr>
        <p:spPr>
          <a:xfrm>
            <a:off x="10821972" y="2518150"/>
            <a:ext cx="813848" cy="8138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3CCC0215-6FC0-4D69-93D9-7ECF238E383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9357" t="36208" r="55875" b="32233"/>
          <a:stretch/>
        </p:blipFill>
        <p:spPr>
          <a:xfrm>
            <a:off x="7291599" y="3384760"/>
            <a:ext cx="3459639" cy="2479653"/>
          </a:xfrm>
          <a:prstGeom prst="rect">
            <a:avLst/>
          </a:prstGeom>
        </p:spPr>
      </p:pic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99DF88CD-F88A-4D43-B08A-9DFA7BBC3773}"/>
              </a:ext>
            </a:extLst>
          </p:cNvPr>
          <p:cNvCxnSpPr/>
          <p:nvPr/>
        </p:nvCxnSpPr>
        <p:spPr>
          <a:xfrm>
            <a:off x="5008880" y="4561840"/>
            <a:ext cx="1493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id="{45C292D3-4EE8-425C-9592-0824FC33917E}"/>
                  </a:ext>
                </a:extLst>
              </p:cNvPr>
              <p:cNvSpPr/>
              <p:nvPr/>
            </p:nvSpPr>
            <p:spPr>
              <a:xfrm>
                <a:off x="3764215" y="196765"/>
                <a:ext cx="5446459" cy="982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pl-PL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sub>
                    </m:sSub>
                    <m:r>
                      <m:rPr>
                        <m:nor/>
                      </m:rPr>
                      <a:rPr lang="pl-PL" sz="2800" dirty="0"/>
                      <m:t>(</m:t>
                    </m:r>
                    <m:r>
                      <m:rPr>
                        <m:nor/>
                      </m:rPr>
                      <a:rPr lang="pl-PL" sz="2800" i="1" dirty="0"/>
                      <m:t>r</m:t>
                    </m:r>
                    <m:r>
                      <m:rPr>
                        <m:nor/>
                      </m:rPr>
                      <a:rPr lang="pl-PL" sz="2800" dirty="0"/>
                      <m:t>,</m:t>
                    </m:r>
                    <m:r>
                      <a:rPr lang="pl-P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m:rPr>
                        <m:nor/>
                      </m:rPr>
                      <a:rPr lang="pl-PL" sz="2800" dirty="0"/>
                      <m:t>)</m:t>
                    </m:r>
                  </m:oMath>
                </a14:m>
                <a:r>
                  <a:rPr lang="pl-PL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l-PL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pl-PL" sz="2800" dirty="0"/>
              </a:p>
            </p:txBody>
          </p:sp>
        </mc:Choice>
        <mc:Fallback xmlns=""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id="{45C292D3-4EE8-425C-9592-0824FC339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15" y="196765"/>
                <a:ext cx="5446459" cy="982898"/>
              </a:xfrm>
              <a:prstGeom prst="rect">
                <a:avLst/>
              </a:prstGeom>
              <a:blipFill>
                <a:blip r:embed="rId1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id="{B10CE5AC-9DC8-4C5B-A934-0DBA04C6A2BB}"/>
              </a:ext>
            </a:extLst>
          </p:cNvPr>
          <p:cNvSpPr txBox="1"/>
          <p:nvPr/>
        </p:nvSpPr>
        <p:spPr>
          <a:xfrm>
            <a:off x="10824556" y="196765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Orbital 1s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933C30-51E0-41F5-98E6-6F0CC695B2C7}"/>
              </a:ext>
            </a:extLst>
          </p:cNvPr>
          <p:cNvSpPr txBox="1"/>
          <p:nvPr/>
        </p:nvSpPr>
        <p:spPr>
          <a:xfrm>
            <a:off x="4974168" y="3059668"/>
            <a:ext cx="132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Zależna od r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1E51BFC7-6BAB-416A-B367-60F5C1D24C0E}"/>
              </a:ext>
            </a:extLst>
          </p:cNvPr>
          <p:cNvCxnSpPr/>
          <p:nvPr/>
        </p:nvCxnSpPr>
        <p:spPr>
          <a:xfrm flipV="1">
            <a:off x="5463244" y="2518150"/>
            <a:ext cx="0" cy="541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8005B4-D118-438E-BD15-266C1653A6C9}"/>
              </a:ext>
            </a:extLst>
          </p:cNvPr>
          <p:cNvSpPr txBox="1"/>
          <p:nvPr/>
        </p:nvSpPr>
        <p:spPr>
          <a:xfrm>
            <a:off x="6985549" y="6077473"/>
            <a:ext cx="353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Mówi o rozkładzie gęstości el. w odległości od jądra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D9E5EBE-617D-4720-8AAA-4892453ABA01}"/>
              </a:ext>
            </a:extLst>
          </p:cNvPr>
          <p:cNvSpPr txBox="1"/>
          <p:nvPr/>
        </p:nvSpPr>
        <p:spPr>
          <a:xfrm>
            <a:off x="9189119" y="578626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E29516EA-FE0D-4C83-B733-8DB70EE7FD27}"/>
              </a:ext>
            </a:extLst>
          </p:cNvPr>
          <p:cNvSpPr txBox="1"/>
          <p:nvPr/>
        </p:nvSpPr>
        <p:spPr>
          <a:xfrm>
            <a:off x="6655611" y="3147332"/>
            <a:ext cx="716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𝛒(r)</a:t>
            </a:r>
            <a:endParaRPr lang="pl-PL" dirty="0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862462D4-C2CB-495B-B8CA-BC735978B46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6" t="591" b="9202"/>
          <a:stretch/>
        </p:blipFill>
        <p:spPr>
          <a:xfrm>
            <a:off x="10387166" y="4114463"/>
            <a:ext cx="1749617" cy="2466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1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35"/>
    </mc:Choice>
    <mc:Fallback xmlns="">
      <p:transition spd="slow" advTm="230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" grpId="0"/>
      <p:bldP spid="4" grpId="0" animBg="1"/>
      <p:bldP spid="32" grpId="0" animBg="1"/>
      <p:bldP spid="7" grpId="0"/>
      <p:bldP spid="12" grpId="0"/>
      <p:bldP spid="1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162.6|1.6|10.4|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6.3|4.5|32.2|45.8|11.1|12.2|8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2|2.4|3.2|22.9|9|9.6|23|1.9|18.7|16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8.3|32.6|16.4|26.9|12.6|5|6.4|6.1|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5.5|57.3|49.9|0.6|1.5|4.1|0.4|0.7|12.9|4.6|3|0.4|6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53.9|3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53.9|3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8|19.9|31.5|17|5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46.5|29.8|9.2|2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.5|5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.5|5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21.8|0.7|0.4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22.6|1.4|83.2|13|0.9|17.4|27.8|46|40.8|10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4.3|6.5|1.9|59.5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4.3|6.5|1.9|59.5|1.3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7387</TotalTime>
  <Words>1680</Words>
  <Application>Microsoft Office PowerPoint</Application>
  <PresentationFormat>Panoramiczny</PresentationFormat>
  <Paragraphs>337</Paragraphs>
  <Slides>27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(Tekst podstawowy)</vt:lpstr>
      <vt:lpstr>Calibri Light</vt:lpstr>
      <vt:lpstr>Cambria Math</vt:lpstr>
      <vt:lpstr>Motyw pakietu Office</vt:lpstr>
      <vt:lpstr>Chemia Fizyczna 2  Chemia Kwantowa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Sprawdzić, czy dana funkcja jest funkcją własną danego operatora. Jeśli tak, znaleźć wartość własną funkcji.</dc:title>
  <dc:creator>Agnieszka</dc:creator>
  <cp:lastModifiedBy>Krzysztof Durka</cp:lastModifiedBy>
  <cp:revision>415</cp:revision>
  <dcterms:created xsi:type="dcterms:W3CDTF">2017-04-18T07:36:07Z</dcterms:created>
  <dcterms:modified xsi:type="dcterms:W3CDTF">2021-10-03T13:58:36Z</dcterms:modified>
</cp:coreProperties>
</file>